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1779" r:id="rId2"/>
    <p:sldId id="1778" r:id="rId3"/>
  </p:sldIdLst>
  <p:sldSz cx="9144000" cy="6858000" type="screen4x3"/>
  <p:notesSz cx="6889750" cy="10021888"/>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4824"/>
    <a:srgbClr val="EDC2B1"/>
    <a:srgbClr val="7C5DA3"/>
    <a:srgbClr val="E5DF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13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2"/>
            <a:ext cx="2985558" cy="502835"/>
          </a:xfrm>
          <a:prstGeom prst="rect">
            <a:avLst/>
          </a:prstGeom>
          <a:noFill/>
          <a:ln>
            <a:noFill/>
          </a:ln>
        </p:spPr>
        <p:txBody>
          <a:bodyPr vert="horz" wrap="square" lIns="96634" tIns="48317" rIns="96634" bIns="48317" anchor="t" anchorCtr="0" compatLnSpc="1">
            <a:noAutofit/>
          </a:bodyPr>
          <a:lstStyle>
            <a:lvl1pPr marL="0" marR="0" lvl="0" indent="0" algn="l" defTabSz="483169" rtl="0" eaLnBrk="1" fontAlgn="auto" hangingPunct="1">
              <a:lnSpc>
                <a:spcPct val="100000"/>
              </a:lnSpc>
              <a:spcBef>
                <a:spcPts val="0"/>
              </a:spcBef>
              <a:spcAft>
                <a:spcPts val="0"/>
              </a:spcAft>
              <a:buNone/>
              <a:tabLst/>
              <a:defRPr lang="en-GB" sz="13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902597" y="2"/>
            <a:ext cx="2985558" cy="502835"/>
          </a:xfrm>
          <a:prstGeom prst="rect">
            <a:avLst/>
          </a:prstGeom>
          <a:noFill/>
          <a:ln>
            <a:noFill/>
          </a:ln>
        </p:spPr>
        <p:txBody>
          <a:bodyPr vert="horz" wrap="square" lIns="96634" tIns="48317" rIns="96634" bIns="48317" anchor="t" anchorCtr="0" compatLnSpc="1">
            <a:noAutofit/>
          </a:bodyPr>
          <a:lstStyle>
            <a:lvl1pPr marL="0" marR="0" lvl="0" indent="0" algn="r" defTabSz="483169" rtl="0" eaLnBrk="1" fontAlgn="auto" hangingPunct="1">
              <a:lnSpc>
                <a:spcPct val="100000"/>
              </a:lnSpc>
              <a:spcBef>
                <a:spcPts val="0"/>
              </a:spcBef>
              <a:spcAft>
                <a:spcPts val="0"/>
              </a:spcAft>
              <a:buNone/>
              <a:tabLst/>
              <a:defRPr lang="en-GB" sz="1300" b="0" i="0" u="none" strike="noStrike" kern="1200" cap="none" spc="0" baseline="0">
                <a:solidFill>
                  <a:srgbClr val="000000"/>
                </a:solidFill>
                <a:uFillTx/>
                <a:latin typeface="Calibri"/>
              </a:defRPr>
            </a:lvl1pPr>
          </a:lstStyle>
          <a:p>
            <a:pPr>
              <a:defRPr/>
            </a:pPr>
            <a:fld id="{8BDFB27B-4213-485C-A148-AEFB0527EE71}" type="datetime1">
              <a:rPr lang="en-US"/>
              <a:pPr>
                <a:defRPr/>
              </a:pPr>
              <a:t>9/6/2020</a:t>
            </a:fld>
            <a:endParaRPr dirty="0"/>
          </a:p>
        </p:txBody>
      </p:sp>
      <p:sp>
        <p:nvSpPr>
          <p:cNvPr id="4100" name="Slide Image Placeholder 3"/>
          <p:cNvSpPr>
            <a:spLocks noGrp="1" noRot="1" noChangeAspect="1"/>
          </p:cNvSpPr>
          <p:nvPr>
            <p:ph type="sldImg" idx="2"/>
          </p:nvPr>
        </p:nvSpPr>
        <p:spPr bwMode="auto">
          <a:xfrm>
            <a:off x="1189038" y="1252538"/>
            <a:ext cx="4511675" cy="3382962"/>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8976" y="4823034"/>
            <a:ext cx="5511800" cy="3946118"/>
          </a:xfrm>
          <a:prstGeom prst="rect">
            <a:avLst/>
          </a:prstGeom>
          <a:noFill/>
          <a:ln>
            <a:noFill/>
          </a:ln>
        </p:spPr>
        <p:txBody>
          <a:bodyPr vert="horz" wrap="square" lIns="96634" tIns="48317" rIns="96634" bIns="48317"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9519055"/>
            <a:ext cx="2985558" cy="502834"/>
          </a:xfrm>
          <a:prstGeom prst="rect">
            <a:avLst/>
          </a:prstGeom>
          <a:noFill/>
          <a:ln>
            <a:noFill/>
          </a:ln>
        </p:spPr>
        <p:txBody>
          <a:bodyPr vert="horz" wrap="square" lIns="96634" tIns="48317" rIns="96634" bIns="48317" anchor="b" anchorCtr="0" compatLnSpc="1">
            <a:noAutofit/>
          </a:bodyPr>
          <a:lstStyle>
            <a:lvl1pPr marL="0" marR="0" lvl="0" indent="0" algn="l" defTabSz="483169" rtl="0" eaLnBrk="1" fontAlgn="auto" hangingPunct="1">
              <a:lnSpc>
                <a:spcPct val="100000"/>
              </a:lnSpc>
              <a:spcBef>
                <a:spcPts val="0"/>
              </a:spcBef>
              <a:spcAft>
                <a:spcPts val="0"/>
              </a:spcAft>
              <a:buNone/>
              <a:tabLst/>
              <a:defRPr lang="en-GB" sz="13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902597" y="9519055"/>
            <a:ext cx="2985558" cy="502834"/>
          </a:xfrm>
          <a:prstGeom prst="rect">
            <a:avLst/>
          </a:prstGeom>
          <a:noFill/>
          <a:ln>
            <a:noFill/>
          </a:ln>
        </p:spPr>
        <p:txBody>
          <a:bodyPr vert="horz" wrap="square" lIns="96634" tIns="48317" rIns="96634" bIns="48317" anchor="b" anchorCtr="0" compatLnSpc="1">
            <a:noAutofit/>
          </a:bodyPr>
          <a:lstStyle>
            <a:lvl1pPr marL="0" marR="0" lvl="0" indent="0" algn="r" defTabSz="483169" rtl="0" eaLnBrk="1" fontAlgn="auto" hangingPunct="1">
              <a:lnSpc>
                <a:spcPct val="100000"/>
              </a:lnSpc>
              <a:spcBef>
                <a:spcPts val="0"/>
              </a:spcBef>
              <a:spcAft>
                <a:spcPts val="0"/>
              </a:spcAft>
              <a:buNone/>
              <a:tabLst/>
              <a:defRPr lang="en-GB" sz="13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9/6/2020</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9/6/2020</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9/6/2020</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38782" y="6288747"/>
            <a:ext cx="805218" cy="569253"/>
          </a:xfrm>
          <a:prstGeom prst="rect">
            <a:avLst/>
          </a:prstGeom>
        </p:spPr>
      </p:pic>
      <p:pic>
        <p:nvPicPr>
          <p:cNvPr id="5" name="Picture 4"/>
          <p:cNvPicPr>
            <a:picLocks noChangeAspect="1"/>
          </p:cNvPicPr>
          <p:nvPr userDrawn="1"/>
        </p:nvPicPr>
        <p:blipFill>
          <a:blip r:embed="rId3"/>
          <a:stretch>
            <a:fillRect/>
          </a:stretch>
        </p:blipFill>
        <p:spPr>
          <a:xfrm>
            <a:off x="7915514" y="6311900"/>
            <a:ext cx="532451" cy="532451"/>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9/6/2020</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9/6/2020</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9/6/2020</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9/6/2020</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9/6/2020</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9/6/2020</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9/6/2020</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9/6/2020</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C67925D-803B-445F-BB33-FD32365171B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71907" y="683016"/>
            <a:ext cx="3195636" cy="1753506"/>
          </a:xfrm>
          <a:prstGeom prst="rect">
            <a:avLst/>
          </a:prstGeom>
        </p:spPr>
      </p:pic>
      <p:graphicFrame>
        <p:nvGraphicFramePr>
          <p:cNvPr id="3" name="Content Placeholder 3">
            <a:extLst>
              <a:ext uri="{FF2B5EF4-FFF2-40B4-BE49-F238E27FC236}">
                <a16:creationId xmlns:a16="http://schemas.microsoft.com/office/drawing/2014/main" id="{C3637747-C5B9-4583-8E05-02EAFC898A40}"/>
              </a:ext>
            </a:extLst>
          </p:cNvPr>
          <p:cNvGraphicFramePr>
            <a:graphicFrameLocks noGrp="1"/>
          </p:cNvGraphicFramePr>
          <p:nvPr>
            <p:ph idx="1"/>
            <p:extLst>
              <p:ext uri="{D42A27DB-BD31-4B8C-83A1-F6EECF244321}">
                <p14:modId xmlns:p14="http://schemas.microsoft.com/office/powerpoint/2010/main" val="3190008136"/>
              </p:ext>
            </p:extLst>
          </p:nvPr>
        </p:nvGraphicFramePr>
        <p:xfrm>
          <a:off x="172471" y="683016"/>
          <a:ext cx="8728643" cy="6152610"/>
        </p:xfrm>
        <a:graphic>
          <a:graphicData uri="http://schemas.openxmlformats.org/drawingml/2006/table">
            <a:tbl>
              <a:tblPr firstRow="1" bandRow="1">
                <a:effectLst/>
                <a:tableStyleId>{5C22544A-7EE6-4342-B048-85BDC9FD1C3A}</a:tableStyleId>
              </a:tblPr>
              <a:tblGrid>
                <a:gridCol w="1373153">
                  <a:extLst>
                    <a:ext uri="{9D8B030D-6E8A-4147-A177-3AD203B41FA5}">
                      <a16:colId xmlns:a16="http://schemas.microsoft.com/office/drawing/2014/main" val="2856023917"/>
                    </a:ext>
                  </a:extLst>
                </a:gridCol>
                <a:gridCol w="2175868">
                  <a:extLst>
                    <a:ext uri="{9D8B030D-6E8A-4147-A177-3AD203B41FA5}">
                      <a16:colId xmlns:a16="http://schemas.microsoft.com/office/drawing/2014/main" val="3951551185"/>
                    </a:ext>
                  </a:extLst>
                </a:gridCol>
                <a:gridCol w="3229384">
                  <a:extLst>
                    <a:ext uri="{9D8B030D-6E8A-4147-A177-3AD203B41FA5}">
                      <a16:colId xmlns:a16="http://schemas.microsoft.com/office/drawing/2014/main" val="3283858985"/>
                    </a:ext>
                  </a:extLst>
                </a:gridCol>
                <a:gridCol w="1950238">
                  <a:extLst>
                    <a:ext uri="{9D8B030D-6E8A-4147-A177-3AD203B41FA5}">
                      <a16:colId xmlns:a16="http://schemas.microsoft.com/office/drawing/2014/main" val="1262213171"/>
                    </a:ext>
                  </a:extLst>
                </a:gridCol>
              </a:tblGrid>
              <a:tr h="350917">
                <a:tc gridSpan="2">
                  <a:txBody>
                    <a:bodyPr/>
                    <a:lstStyle/>
                    <a:p>
                      <a:pPr lvl="0" algn="ctr"/>
                      <a:r>
                        <a:rPr lang="en-GB" sz="1800" dirty="0">
                          <a:latin typeface="Century Gothic" pitchFamily="34"/>
                        </a:rPr>
                        <a:t>Subject Specific Vocabulary</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C5DA3"/>
                    </a:solidFill>
                  </a:tcPr>
                </a:tc>
                <a:tc hMerge="1">
                  <a:txBody>
                    <a:bodyPr/>
                    <a:lstStyle/>
                    <a:p>
                      <a:endParaRPr lang="en-GB"/>
                    </a:p>
                  </a:txBody>
                  <a:tcPr/>
                </a:tc>
                <a:tc rowSpan="4">
                  <a:txBody>
                    <a:bodyPr/>
                    <a:lstStyle/>
                    <a:p>
                      <a:r>
                        <a:rPr lang="en-GB" dirty="0"/>
                        <a:t>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lvl="0" algn="ctr"/>
                      <a:r>
                        <a:rPr lang="en-GB" sz="1800" dirty="0">
                          <a:latin typeface="Century Gothic" pitchFamily="34"/>
                        </a:rPr>
                        <a:t>Exciting Books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C5DA3"/>
                    </a:solidFill>
                  </a:tcPr>
                </a:tc>
                <a:extLst>
                  <a:ext uri="{0D108BD9-81ED-4DB2-BD59-A6C34878D82A}">
                    <a16:rowId xmlns:a16="http://schemas.microsoft.com/office/drawing/2014/main" val="3554839317"/>
                  </a:ext>
                </a:extLst>
              </a:tr>
              <a:tr h="526376">
                <a:tc>
                  <a:txBody>
                    <a:bodyPr/>
                    <a:lstStyle/>
                    <a:p>
                      <a:pPr lvl="0"/>
                      <a:r>
                        <a:rPr lang="en-GB" sz="1400" b="1" dirty="0" smtClean="0">
                          <a:solidFill>
                            <a:srgbClr val="7C5DA3"/>
                          </a:solidFill>
                          <a:latin typeface="Century Gothic" pitchFamily="34"/>
                        </a:rPr>
                        <a:t>Alliance</a:t>
                      </a:r>
                      <a:endParaRPr lang="en-GB" sz="1400" b="1" dirty="0">
                        <a:solidFill>
                          <a:srgbClr val="7C5DA3"/>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latin typeface="Century Gothic" pitchFamily="34"/>
                        </a:rPr>
                        <a:t>People,</a:t>
                      </a:r>
                      <a:r>
                        <a:rPr lang="en-GB" sz="1000" baseline="0" dirty="0" smtClean="0">
                          <a:solidFill>
                            <a:schemeClr val="tx1"/>
                          </a:solidFill>
                          <a:latin typeface="Century Gothic" pitchFamily="34"/>
                        </a:rPr>
                        <a:t> groups or states that have joined together for mutual benefit</a:t>
                      </a:r>
                      <a:endParaRPr lang="en-GB" sz="1000" dirty="0">
                        <a:solidFill>
                          <a:schemeClr val="tx1"/>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endParaRPr lang="en-GB" sz="1800" dirty="0">
                        <a:latin typeface="Century Gothic" pitchFamily="34"/>
                      </a:endParaRPr>
                    </a:p>
                  </a:txBody>
                  <a:tcPr>
                    <a:lnB w="12700" cap="flat" cmpd="sng" algn="ctr">
                      <a:solidFill>
                        <a:schemeClr val="tx1"/>
                      </a:solidFill>
                      <a:prstDash val="solid"/>
                      <a:round/>
                      <a:headEnd type="none" w="med" len="med"/>
                      <a:tailEnd type="none" w="med" len="med"/>
                    </a:lnB>
                    <a:solidFill>
                      <a:schemeClr val="bg1">
                        <a:lumMod val="95000"/>
                      </a:schemeClr>
                    </a:solidFill>
                  </a:tcPr>
                </a:tc>
                <a:tc rowSpan="5">
                  <a:txBody>
                    <a:bodyPr/>
                    <a:lstStyle/>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smtClean="0">
                        <a:latin typeface="Century Gothic" pitchFamily="34"/>
                      </a:endParaRPr>
                    </a:p>
                    <a:p>
                      <a:pPr lvl="0"/>
                      <a:endParaRPr lang="en-GB" sz="1100" dirty="0" smtClean="0">
                        <a:latin typeface="Century Gothic" pitchFamily="34"/>
                      </a:endParaRPr>
                    </a:p>
                    <a:p>
                      <a:pPr lvl="0"/>
                      <a:endParaRPr lang="en-GB" sz="1100" dirty="0" smtClean="0">
                        <a:latin typeface="Century Gothic" pitchFamily="34"/>
                      </a:endParaRPr>
                    </a:p>
                    <a:p>
                      <a:pPr lvl="0"/>
                      <a:endParaRPr lang="en-GB" sz="300" dirty="0" smtClean="0">
                        <a:latin typeface="Century Gothic" pitchFamily="34"/>
                      </a:endParaRPr>
                    </a:p>
                    <a:p>
                      <a:pPr lvl="0"/>
                      <a:endParaRPr lang="en-GB" sz="1100" dirty="0" smtClean="0">
                        <a:latin typeface="Century Gothic" pitchFamily="34"/>
                      </a:endParaRPr>
                    </a:p>
                    <a:p>
                      <a:pPr lvl="0" algn="r"/>
                      <a:r>
                        <a:rPr lang="en-GB" sz="1600" b="1" dirty="0" smtClean="0">
                          <a:solidFill>
                            <a:schemeClr val="bg1"/>
                          </a:solidFill>
                          <a:latin typeface="Century Gothic" pitchFamily="34"/>
                        </a:rPr>
                        <a:t>History </a:t>
                      </a:r>
                      <a:endParaRPr lang="en-GB" sz="1600" b="1" dirty="0" smtClean="0">
                        <a:solidFill>
                          <a:schemeClr val="bg1"/>
                        </a:solidFill>
                        <a:latin typeface="Century Gothic" pitchFamily="34"/>
                      </a:endParaRPr>
                    </a:p>
                    <a:p>
                      <a:pPr lvl="0" algn="r"/>
                      <a:r>
                        <a:rPr lang="en-GB" sz="1600" b="1" dirty="0" smtClean="0">
                          <a:solidFill>
                            <a:schemeClr val="bg1"/>
                          </a:solidFill>
                          <a:latin typeface="Century Gothic" pitchFamily="34"/>
                        </a:rPr>
                        <a:t>Skills</a:t>
                      </a:r>
                      <a:endParaRPr lang="en-GB" sz="1100" b="1" dirty="0">
                        <a:solidFill>
                          <a:schemeClr val="bg1"/>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C5DA3"/>
                    </a:solidFill>
                  </a:tcPr>
                </a:tc>
                <a:extLst>
                  <a:ext uri="{0D108BD9-81ED-4DB2-BD59-A6C34878D82A}">
                    <a16:rowId xmlns:a16="http://schemas.microsoft.com/office/drawing/2014/main" val="2739813094"/>
                  </a:ext>
                </a:extLst>
              </a:tr>
              <a:tr h="497133">
                <a:tc>
                  <a:txBody>
                    <a:bodyPr/>
                    <a:lstStyle/>
                    <a:p>
                      <a:pPr lvl="0"/>
                      <a:r>
                        <a:rPr lang="en-GB" sz="1400" b="1" dirty="0" smtClean="0">
                          <a:solidFill>
                            <a:srgbClr val="7C5DA3"/>
                          </a:solidFill>
                          <a:latin typeface="Century Gothic" pitchFamily="34"/>
                        </a:rPr>
                        <a:t>Armed Forces</a:t>
                      </a:r>
                      <a:endParaRPr lang="en-GB" sz="1400" b="1" dirty="0">
                        <a:solidFill>
                          <a:srgbClr val="7C5DA3"/>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itchFamily="34"/>
                        </a:rPr>
                        <a:t>The combined army, navy and air force of a nation, with members identifiable</a:t>
                      </a:r>
                      <a:r>
                        <a:rPr lang="en-GB" sz="900" b="0" baseline="0" dirty="0" smtClean="0">
                          <a:solidFill>
                            <a:schemeClr val="tx1"/>
                          </a:solidFill>
                          <a:latin typeface="Century Gothic" pitchFamily="34"/>
                        </a:rPr>
                        <a:t> by their military uniform</a:t>
                      </a:r>
                      <a:endParaRPr lang="en-GB" sz="900" b="0" dirty="0">
                        <a:solidFill>
                          <a:schemeClr val="tx1"/>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641663132"/>
                  </a:ext>
                </a:extLst>
              </a:tr>
              <a:tr h="538520">
                <a:tc>
                  <a:txBody>
                    <a:bodyPr/>
                    <a:lstStyle/>
                    <a:p>
                      <a:pPr lvl="0"/>
                      <a:r>
                        <a:rPr lang="en-GB" sz="1400" b="1" dirty="0" smtClean="0">
                          <a:solidFill>
                            <a:srgbClr val="7C5DA3"/>
                          </a:solidFill>
                          <a:latin typeface="Century Gothic" pitchFamily="34"/>
                        </a:rPr>
                        <a:t>Armistice Day</a:t>
                      </a:r>
                      <a:endParaRPr lang="en-GB" sz="1400" b="1" dirty="0">
                        <a:solidFill>
                          <a:srgbClr val="7C5DA3"/>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itchFamily="34"/>
                        </a:rPr>
                        <a:t>The day the agreement was signed between the Allies and Germany to end the war on 11th November.</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239335589"/>
                  </a:ext>
                </a:extLst>
              </a:tr>
              <a:tr h="482511">
                <a:tc>
                  <a:txBody>
                    <a:bodyPr/>
                    <a:lstStyle/>
                    <a:p>
                      <a:r>
                        <a:rPr lang="en-GB" sz="1400" b="1" dirty="0" smtClean="0">
                          <a:solidFill>
                            <a:srgbClr val="7C5DA3"/>
                          </a:solidFill>
                          <a:latin typeface="Century Gothic" panose="020B0502020202020204" pitchFamily="34" charset="0"/>
                        </a:rPr>
                        <a:t>Bias</a:t>
                      </a:r>
                      <a:endParaRPr lang="en-GB" sz="1400" b="1" dirty="0">
                        <a:solidFill>
                          <a:srgbClr val="7C5DA3"/>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dirty="0" smtClean="0">
                          <a:solidFill>
                            <a:schemeClr val="tx1"/>
                          </a:solidFill>
                          <a:latin typeface="Century Gothic" panose="020B0502020202020204" pitchFamily="34" charset="0"/>
                        </a:rPr>
                        <a:t>To show an inclination (prejudice) for or against someone or something</a:t>
                      </a:r>
                      <a:endParaRPr lang="en-GB" sz="900" dirty="0">
                        <a:solidFill>
                          <a:schemeClr val="tx1"/>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rgbClr val="7C5DA3"/>
                          </a:solidFill>
                          <a:latin typeface="Century Gothic" panose="020B0502020202020204" pitchFamily="34" charset="0"/>
                        </a:rPr>
                        <a:t>Sticky Knowledge about </a:t>
                      </a:r>
                      <a:r>
                        <a:rPr lang="en-GB" sz="1800" b="1" dirty="0" smtClean="0">
                          <a:solidFill>
                            <a:srgbClr val="7C5DA3"/>
                          </a:solidFill>
                          <a:latin typeface="Century Gothic" panose="020B0502020202020204" pitchFamily="34" charset="0"/>
                        </a:rPr>
                        <a:t>‘Is it right to fight?’</a:t>
                      </a:r>
                      <a:endParaRPr lang="en-GB" sz="1800" b="1" dirty="0">
                        <a:solidFill>
                          <a:srgbClr val="7C5DA3"/>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5DFED"/>
                    </a:solidFill>
                  </a:tcPr>
                </a:tc>
                <a:tc vMerge="1">
                  <a:txBody>
                    <a:bodyPr/>
                    <a:lstStyle/>
                    <a:p>
                      <a:endParaRPr lang="en-GB"/>
                    </a:p>
                  </a:txBody>
                  <a:tcPr/>
                </a:tc>
                <a:extLst>
                  <a:ext uri="{0D108BD9-81ED-4DB2-BD59-A6C34878D82A}">
                    <a16:rowId xmlns:a16="http://schemas.microsoft.com/office/drawing/2014/main" val="567937287"/>
                  </a:ext>
                </a:extLst>
              </a:tr>
              <a:tr h="180072">
                <a:tc rowSpan="2">
                  <a:txBody>
                    <a:bodyPr/>
                    <a:lstStyle/>
                    <a:p>
                      <a:pPr lvl="0"/>
                      <a:r>
                        <a:rPr lang="en-GB" sz="1400" b="1" dirty="0" smtClean="0">
                          <a:solidFill>
                            <a:srgbClr val="7C5DA3"/>
                          </a:solidFill>
                          <a:latin typeface="Century Gothic" pitchFamily="34"/>
                        </a:rPr>
                        <a:t>Invade</a:t>
                      </a:r>
                      <a:endParaRPr lang="en-GB" sz="1400" b="1" dirty="0">
                        <a:solidFill>
                          <a:srgbClr val="7C5DA3"/>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smtClean="0">
                          <a:solidFill>
                            <a:schemeClr val="tx1"/>
                          </a:solidFill>
                          <a:latin typeface="Century Gothic" panose="020B0502020202020204" pitchFamily="34" charset="0"/>
                        </a:rPr>
                        <a:t>To enter forcefully as an enemy,</a:t>
                      </a:r>
                      <a:r>
                        <a:rPr lang="en-GB" sz="900" b="0" baseline="0" dirty="0" smtClean="0">
                          <a:solidFill>
                            <a:schemeClr val="tx1"/>
                          </a:solidFill>
                          <a:latin typeface="Century Gothic" panose="020B0502020202020204" pitchFamily="34" charset="0"/>
                        </a:rPr>
                        <a:t> with hostile intent to take possession</a:t>
                      </a:r>
                    </a:p>
                    <a:p>
                      <a:pPr lvl="0"/>
                      <a:endParaRPr lang="en-GB" sz="900" b="0" dirty="0">
                        <a:solidFill>
                          <a:schemeClr val="tx1"/>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302439">
                <a:tc vMerge="1">
                  <a:txBody>
                    <a:bodyPr/>
                    <a:lstStyle/>
                    <a:p>
                      <a:endParaRPr lang="en-GB"/>
                    </a:p>
                  </a:txBody>
                  <a:tcPr/>
                </a:tc>
                <a:tc vMerge="1">
                  <a:txBody>
                    <a:bodyPr/>
                    <a:lstStyle/>
                    <a:p>
                      <a:endParaRPr lang="en-GB"/>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800" b="0" i="0" u="none" strike="noStrike" kern="1200" cap="none" spc="0" normalizeH="0" baseline="0" noProof="0" dirty="0" smtClean="0">
                          <a:ln>
                            <a:noFill/>
                          </a:ln>
                          <a:solidFill>
                            <a:schemeClr val="tx1"/>
                          </a:solidFill>
                          <a:effectLst/>
                          <a:uLnTx/>
                          <a:uFillTx/>
                          <a:latin typeface="Century Gothic" panose="020B0502020202020204" pitchFamily="34" charset="0"/>
                          <a:ea typeface="+mn-ea"/>
                          <a:cs typeface="+mn-cs"/>
                        </a:rPr>
                        <a:t>There have been many battles fought since 1066: Battle of Hastings,  English Civil War, American Civil War, WW1, WW2, Korean War, Falklands War.  Reasons for battles being fought are many and varied.  </a:t>
                      </a:r>
                      <a:r>
                        <a:rPr kumimoji="0" lang="en-GB" sz="800" b="0" i="1" u="none" strike="noStrike" kern="1200" cap="none" spc="0" normalizeH="0" baseline="0" noProof="0" dirty="0" smtClean="0">
                          <a:ln>
                            <a:noFill/>
                          </a:ln>
                          <a:solidFill>
                            <a:schemeClr val="tx1"/>
                          </a:solidFill>
                          <a:effectLst/>
                          <a:uLnTx/>
                          <a:uFillTx/>
                          <a:latin typeface="Century Gothic" panose="020B0502020202020204" pitchFamily="34" charset="0"/>
                          <a:ea typeface="+mn-ea"/>
                          <a:cs typeface="+mn-cs"/>
                        </a:rPr>
                        <a:t>(Reasons, chronology, key personnel, outcomes taught)</a:t>
                      </a:r>
                      <a:endParaRPr lang="en-GB" sz="800" b="0" i="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5DFED"/>
                    </a:solidFill>
                  </a:tcPr>
                </a:tc>
                <a:tc rowSpan="2">
                  <a:txBody>
                    <a:bodyPr/>
                    <a:lstStyle/>
                    <a:p>
                      <a:pPr marL="171450" indent="-171450">
                        <a:buFont typeface="Wingdings" panose="05000000000000000000" pitchFamily="2" charset="2"/>
                        <a:buChar char="q"/>
                      </a:pPr>
                      <a:r>
                        <a:rPr lang="en-GB" sz="900" dirty="0" smtClean="0"/>
                        <a:t>Select suitable sources of evidence giving reasons for your choice, and evaluate the usefulness and accuracy of it</a:t>
                      </a:r>
                      <a:endParaRPr lang="en-GB" sz="9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8534553"/>
                  </a:ext>
                </a:extLst>
              </a:tr>
              <a:tr h="482511">
                <a:tc>
                  <a:txBody>
                    <a:bodyPr/>
                    <a:lstStyle/>
                    <a:p>
                      <a:pPr lvl="0"/>
                      <a:r>
                        <a:rPr lang="en-GB" sz="1400" b="1" dirty="0" smtClean="0">
                          <a:solidFill>
                            <a:srgbClr val="7C5DA3"/>
                          </a:solidFill>
                          <a:latin typeface="Century Gothic" pitchFamily="34"/>
                        </a:rPr>
                        <a:t>Morale</a:t>
                      </a:r>
                      <a:endParaRPr lang="en-GB" sz="1400" b="1" dirty="0">
                        <a:solidFill>
                          <a:srgbClr val="7C5DA3"/>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dirty="0" smtClean="0">
                          <a:latin typeface="Century Gothic" panose="020B0502020202020204" pitchFamily="34" charset="0"/>
                        </a:rPr>
                        <a:t>The spirit</a:t>
                      </a:r>
                      <a:r>
                        <a:rPr lang="en-GB" sz="900" baseline="0" dirty="0" smtClean="0">
                          <a:latin typeface="Century Gothic" panose="020B0502020202020204" pitchFamily="34" charset="0"/>
                        </a:rPr>
                        <a:t> a group has that makes them want to succeed, a sense of well-being</a:t>
                      </a:r>
                      <a:endParaRPr lang="en-GB" sz="900" dirty="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93050860"/>
                  </a:ext>
                </a:extLst>
              </a:tr>
              <a:tr h="614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7C5DA3"/>
                          </a:solidFill>
                          <a:latin typeface="Century Gothic" pitchFamily="34"/>
                        </a:rPr>
                        <a:t>Propaganda</a:t>
                      </a:r>
                      <a:endParaRPr lang="en-GB" sz="1400" b="1" dirty="0">
                        <a:solidFill>
                          <a:srgbClr val="7C5DA3"/>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smtClean="0">
                          <a:solidFill>
                            <a:schemeClr val="tx1"/>
                          </a:solidFill>
                          <a:latin typeface="Century Gothic" panose="020B0502020202020204" pitchFamily="34" charset="0"/>
                        </a:rPr>
                        <a:t>Controlling news media (such as radio) to depict the war effort</a:t>
                      </a:r>
                      <a:endParaRPr lang="en-GB" sz="900" dirty="0">
                        <a:solidFill>
                          <a:schemeClr val="tx1"/>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800" b="0" i="0" u="none" strike="noStrike" kern="1200" cap="none" spc="0" normalizeH="0" baseline="0" noProof="0" dirty="0" smtClean="0">
                          <a:ln>
                            <a:noFill/>
                          </a:ln>
                          <a:solidFill>
                            <a:schemeClr val="tx1"/>
                          </a:solidFill>
                          <a:effectLst/>
                          <a:uLnTx/>
                          <a:uFillTx/>
                          <a:latin typeface="Century Gothic" panose="020B0502020202020204" pitchFamily="34" charset="0"/>
                          <a:ea typeface="+mn-ea"/>
                          <a:cs typeface="+mn-cs"/>
                        </a:rPr>
                        <a:t>Weapons, uniforms and battle techniques have changes over time and influenced the way wars have been fought, </a:t>
                      </a:r>
                      <a:r>
                        <a:rPr kumimoji="0" lang="en-GB" sz="800" b="0" i="1" u="none" strike="noStrike" kern="1200" cap="none" spc="0" normalizeH="0" baseline="0" noProof="0" dirty="0" smtClean="0">
                          <a:ln>
                            <a:noFill/>
                          </a:ln>
                          <a:solidFill>
                            <a:schemeClr val="tx1"/>
                          </a:solidFill>
                          <a:effectLst/>
                          <a:uLnTx/>
                          <a:uFillTx/>
                          <a:latin typeface="Century Gothic" panose="020B0502020202020204" pitchFamily="34" charset="0"/>
                          <a:ea typeface="+mn-ea"/>
                          <a:cs typeface="+mn-cs"/>
                        </a:rPr>
                        <a:t>e.g. Aircraft were still very new in 1914, so when the Germans launched bombing raids on London, they were carried out from airships, known as zeppelins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5DFED"/>
                    </a:solidFill>
                  </a:tcPr>
                </a:tc>
                <a:tc>
                  <a:txBody>
                    <a:bodyPr/>
                    <a:lstStyle/>
                    <a:p>
                      <a:pPr marL="171450" indent="-171450">
                        <a:buFont typeface="Wingdings" panose="05000000000000000000" pitchFamily="2" charset="2"/>
                        <a:buChar char="q"/>
                      </a:pPr>
                      <a:r>
                        <a:rPr lang="en-GB" sz="900" dirty="0" smtClean="0"/>
                        <a:t>Begin to understand the concept of propaganda and that people can represent events in ways to persuade others</a:t>
                      </a:r>
                      <a:endParaRPr lang="en-GB" sz="9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55813">
                <a:tc rowSpan="2">
                  <a:txBody>
                    <a:bodyPr/>
                    <a:lstStyle/>
                    <a:p>
                      <a:pPr lvl="0"/>
                      <a:r>
                        <a:rPr lang="en-GB" sz="1400" b="1" dirty="0" smtClean="0">
                          <a:solidFill>
                            <a:srgbClr val="7030A0"/>
                          </a:solidFill>
                          <a:latin typeface="Century Gothic" panose="020B0502020202020204" pitchFamily="34" charset="0"/>
                        </a:rPr>
                        <a:t>Truce</a:t>
                      </a:r>
                      <a:endParaRPr lang="en-GB" sz="1400" b="1" dirty="0">
                        <a:solidFill>
                          <a:srgbClr val="7030A0"/>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00" dirty="0" smtClean="0">
                          <a:latin typeface="Century Gothic" panose="020B0502020202020204" pitchFamily="34" charset="0"/>
                        </a:rPr>
                        <a:t>A stoppage of</a:t>
                      </a:r>
                      <a:r>
                        <a:rPr lang="en-GB" sz="1000" baseline="0" dirty="0" smtClean="0">
                          <a:latin typeface="Century Gothic" panose="020B0502020202020204" pitchFamily="34" charset="0"/>
                        </a:rPr>
                        <a:t> fighting between two or more people or sides in a conflict, especially a temporary one</a:t>
                      </a:r>
                      <a:endParaRPr lang="en-GB" sz="1000" dirty="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900" dirty="0" smtClean="0"/>
                        <a:t>Describe causes and consequences of main events and situations in wars and conflict from</a:t>
                      </a:r>
                      <a:r>
                        <a:rPr lang="en-GB" sz="900" baseline="0" dirty="0" smtClean="0"/>
                        <a:t> 1066 to present, plus changes over time</a:t>
                      </a:r>
                      <a:endParaRPr lang="en-GB" sz="9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7770407"/>
                  </a:ext>
                </a:extLst>
              </a:tr>
              <a:tr h="672591">
                <a:tc vMerge="1">
                  <a:txBody>
                    <a:bodyPr/>
                    <a:lstStyle/>
                    <a:p>
                      <a:endParaRPr lang="en-GB"/>
                    </a:p>
                  </a:txBody>
                  <a:tcPr/>
                </a:tc>
                <a:tc vMerge="1">
                  <a:txBody>
                    <a:bodyPr/>
                    <a:lstStyle/>
                    <a:p>
                      <a:endParaRPr lang="en-GB"/>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800" b="0" i="0" u="none" strike="noStrike" kern="1200" cap="none" spc="0" normalizeH="0" baseline="0" noProof="0" dirty="0" smtClean="0">
                          <a:ln>
                            <a:noFill/>
                          </a:ln>
                          <a:solidFill>
                            <a:schemeClr val="tx1"/>
                          </a:solidFill>
                          <a:effectLst/>
                          <a:uLnTx/>
                          <a:uFillTx/>
                          <a:latin typeface="Century Gothic" panose="020B0502020202020204" pitchFamily="34" charset="0"/>
                          <a:ea typeface="+mn-ea"/>
                          <a:cs typeface="+mn-cs"/>
                        </a:rPr>
                        <a:t>World War 2 was a battle between two groups of countries – the ‘Allies’ and the ‘Axis’. The major Allied powers were Britain, France, Russia, China and the United States. The major Axis powers were Germany, Italy and Japan.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5DFED"/>
                    </a:solidFill>
                  </a:tcPr>
                </a:tc>
                <a:tc vMerge="1">
                  <a:txBody>
                    <a:bodyPr/>
                    <a:lstStyle/>
                    <a:p>
                      <a:endParaRPr lang="en-GB"/>
                    </a:p>
                  </a:txBody>
                  <a:tcPr/>
                </a:tc>
                <a:extLst>
                  <a:ext uri="{0D108BD9-81ED-4DB2-BD59-A6C34878D82A}">
                    <a16:rowId xmlns:a16="http://schemas.microsoft.com/office/drawing/2014/main" val="3920123481"/>
                  </a:ext>
                </a:extLst>
              </a:tr>
              <a:tr h="482511">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7C5DA3"/>
                          </a:solidFill>
                          <a:effectLst/>
                          <a:uLnTx/>
                          <a:uFillTx/>
                          <a:latin typeface="Century Gothic" pitchFamily="34"/>
                          <a:ea typeface="+mn-ea"/>
                          <a:cs typeface="+mn-cs"/>
                        </a:rPr>
                        <a:t>War</a:t>
                      </a:r>
                    </a:p>
                    <a:p>
                      <a:endParaRPr lang="en-GB"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00" dirty="0" smtClean="0">
                          <a:solidFill>
                            <a:schemeClr val="tx1"/>
                          </a:solidFill>
                          <a:latin typeface="Century Gothic" panose="020B0502020202020204" pitchFamily="34" charset="0"/>
                        </a:rPr>
                        <a:t>A state of armed conflict between different countries or different groups within a country</a:t>
                      </a:r>
                      <a:endParaRPr lang="en-GB" sz="1000" dirty="0">
                        <a:solidFill>
                          <a:schemeClr val="tx1"/>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800" b="0" dirty="0" smtClean="0">
                          <a:solidFill>
                            <a:schemeClr val="tx1"/>
                          </a:solidFill>
                          <a:latin typeface="Century Gothic" panose="020B0502020202020204" pitchFamily="34" charset="0"/>
                        </a:rPr>
                        <a:t>Remembrance</a:t>
                      </a:r>
                      <a:r>
                        <a:rPr lang="en-GB" sz="800" b="0" baseline="0" dirty="0" smtClean="0">
                          <a:solidFill>
                            <a:schemeClr val="tx1"/>
                          </a:solidFill>
                          <a:latin typeface="Century Gothic" panose="020B0502020202020204" pitchFamily="34" charset="0"/>
                        </a:rPr>
                        <a:t> Day on 11</a:t>
                      </a:r>
                      <a:r>
                        <a:rPr lang="en-GB" sz="800" b="0" baseline="30000" dirty="0" smtClean="0">
                          <a:solidFill>
                            <a:schemeClr val="tx1"/>
                          </a:solidFill>
                          <a:latin typeface="Century Gothic" panose="020B0502020202020204" pitchFamily="34" charset="0"/>
                        </a:rPr>
                        <a:t>th</a:t>
                      </a:r>
                      <a:r>
                        <a:rPr lang="en-GB" sz="800" b="0" baseline="0" dirty="0" smtClean="0">
                          <a:solidFill>
                            <a:schemeClr val="tx1"/>
                          </a:solidFill>
                          <a:latin typeface="Century Gothic" panose="020B0502020202020204" pitchFamily="34" charset="0"/>
                        </a:rPr>
                        <a:t> November is a memorial day observed in Commonwealth member states since the end of the First World War to remember the members of their armed forces who have died in the line of duty. The poppy is the enduring symbol of remembrance of the First World War.</a:t>
                      </a:r>
                      <a:endParaRPr lang="en-GB" sz="8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5DFED"/>
                    </a:solidFill>
                  </a:tcPr>
                </a:tc>
                <a:tc>
                  <a:txBody>
                    <a:bodyPr/>
                    <a:lstStyle/>
                    <a:p>
                      <a:pPr marL="171450" indent="-171450">
                        <a:buFont typeface="Wingdings" panose="05000000000000000000" pitchFamily="2" charset="2"/>
                        <a:buChar char="q"/>
                      </a:pPr>
                      <a:r>
                        <a:rPr lang="en-GB" sz="900" dirty="0" smtClean="0"/>
                        <a:t>Understand</a:t>
                      </a:r>
                      <a:r>
                        <a:rPr lang="en-GB" sz="900" baseline="0" dirty="0" smtClean="0"/>
                        <a:t> the legacy and impact of historical conflict for themselves and their identity</a:t>
                      </a:r>
                      <a:endParaRPr lang="en-GB" sz="9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672917">
                <a:tc vMerge="1">
                  <a:txBody>
                    <a:bodyPr/>
                    <a:lstStyle/>
                    <a:p>
                      <a:pPr lvl="0"/>
                      <a:endParaRPr lang="en-GB" sz="1400" b="1" dirty="0">
                        <a:solidFill>
                          <a:srgbClr val="7C5DA3"/>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lvl="0"/>
                      <a:endParaRPr lang="en-GB" sz="900" dirty="0">
                        <a:solidFill>
                          <a:schemeClr val="tx1"/>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marL="171450" indent="-171450">
                        <a:buFont typeface="Wingdings" panose="05000000000000000000" pitchFamily="2" charset="2"/>
                        <a:buChar char="q"/>
                      </a:pPr>
                      <a:r>
                        <a:rPr lang="en-GB" sz="900" dirty="0" smtClean="0"/>
                        <a:t>Empathetically understand different </a:t>
                      </a:r>
                    </a:p>
                    <a:p>
                      <a:pPr marL="0" indent="0">
                        <a:buFont typeface="Wingdings" panose="05000000000000000000" pitchFamily="2" charset="2"/>
                        <a:buNone/>
                      </a:pPr>
                      <a:r>
                        <a:rPr lang="en-GB" sz="900" baseline="0" dirty="0" smtClean="0"/>
                        <a:t>       </a:t>
                      </a:r>
                      <a:r>
                        <a:rPr lang="en-GB" sz="900" dirty="0" smtClean="0"/>
                        <a:t>perspectives</a:t>
                      </a:r>
                      <a:endParaRPr lang="en-GB" sz="9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1830925"/>
                  </a:ext>
                </a:extLst>
              </a:tr>
            </a:tbl>
          </a:graphicData>
        </a:graphic>
      </p:graphicFrame>
      <p:sp>
        <p:nvSpPr>
          <p:cNvPr id="11266" name="Title 1"/>
          <p:cNvSpPr txBox="1">
            <a:spLocks noGrp="1" noChangeArrowheads="1"/>
          </p:cNvSpPr>
          <p:nvPr>
            <p:ph type="title"/>
          </p:nvPr>
        </p:nvSpPr>
        <p:spPr>
          <a:xfrm>
            <a:off x="426652" y="190891"/>
            <a:ext cx="8272463" cy="492125"/>
          </a:xfrm>
        </p:spPr>
        <p:txBody>
          <a:bodyPr anchorCtr="1"/>
          <a:lstStyle/>
          <a:p>
            <a:pPr algn="ctr" eaLnBrk="1" hangingPunct="1"/>
            <a:r>
              <a:rPr lang="en-GB" altLang="en-US" sz="2800" b="1" dirty="0" smtClean="0">
                <a:solidFill>
                  <a:srgbClr val="7C5DA3"/>
                </a:solidFill>
                <a:latin typeface="Century Gothic" panose="020B0502020202020204" pitchFamily="34" charset="0"/>
              </a:rPr>
              <a:t>Is it right to fight? : </a:t>
            </a:r>
            <a:r>
              <a:rPr lang="en-GB" altLang="en-US" sz="2800" b="1" dirty="0">
                <a:solidFill>
                  <a:srgbClr val="7C5DA3"/>
                </a:solidFill>
                <a:latin typeface="Century Gothic" panose="020B0502020202020204" pitchFamily="34" charset="0"/>
              </a:rPr>
              <a:t>KS2 Knowledge </a:t>
            </a:r>
            <a:r>
              <a:rPr lang="en-GB" altLang="en-US" sz="2800" b="1" dirty="0" smtClean="0">
                <a:solidFill>
                  <a:srgbClr val="7C5DA3"/>
                </a:solidFill>
                <a:latin typeface="Century Gothic" panose="020B0502020202020204" pitchFamily="34" charset="0"/>
              </a:rPr>
              <a:t>Organiser</a:t>
            </a:r>
            <a:endParaRPr lang="en-GB" altLang="en-US" sz="2800" b="1" dirty="0">
              <a:solidFill>
                <a:srgbClr val="7C5DA3"/>
              </a:solidFill>
              <a:latin typeface="Century Gothic" panose="020B0502020202020204" pitchFamily="34" charset="0"/>
            </a:endParaRPr>
          </a:p>
        </p:txBody>
      </p:sp>
      <p:pic>
        <p:nvPicPr>
          <p:cNvPr id="2" name="Picture 1"/>
          <p:cNvPicPr>
            <a:picLocks noChangeAspect="1"/>
          </p:cNvPicPr>
          <p:nvPr/>
        </p:nvPicPr>
        <p:blipFill>
          <a:blip r:embed="rId3"/>
          <a:stretch>
            <a:fillRect/>
          </a:stretch>
        </p:blipFill>
        <p:spPr>
          <a:xfrm>
            <a:off x="3741358" y="683016"/>
            <a:ext cx="3226185" cy="2017201"/>
          </a:xfrm>
          <a:prstGeom prst="rect">
            <a:avLst/>
          </a:prstGeom>
        </p:spPr>
      </p:pic>
      <p:pic>
        <p:nvPicPr>
          <p:cNvPr id="8" name="Picture 7" descr="The Boy in the Striped Pyjamas by John Boyne | Waterstone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7543" y="993692"/>
            <a:ext cx="807617" cy="1353364"/>
          </a:xfrm>
          <a:prstGeom prst="rect">
            <a:avLst/>
          </a:prstGeom>
          <a:noFill/>
          <a:ln>
            <a:noFill/>
          </a:ln>
        </p:spPr>
      </p:pic>
      <p:pic>
        <p:nvPicPr>
          <p:cNvPr id="4" name="Picture 3"/>
          <p:cNvPicPr>
            <a:picLocks noChangeAspect="1"/>
          </p:cNvPicPr>
          <p:nvPr/>
        </p:nvPicPr>
        <p:blipFill>
          <a:blip r:embed="rId5"/>
          <a:stretch>
            <a:fillRect/>
          </a:stretch>
        </p:blipFill>
        <p:spPr>
          <a:xfrm>
            <a:off x="7813127" y="1001819"/>
            <a:ext cx="1087987" cy="1666914"/>
          </a:xfrm>
          <a:prstGeom prst="rect">
            <a:avLst/>
          </a:prstGeom>
        </p:spPr>
      </p:pic>
      <p:pic>
        <p:nvPicPr>
          <p:cNvPr id="10" name="Picture 9" descr="Letters from the Lighthouse eBook: Carroll, Emma: Amazon.co.uk: Kindle Store"/>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96837" y="2215572"/>
            <a:ext cx="867366" cy="1101781"/>
          </a:xfrm>
          <a:prstGeom prst="rect">
            <a:avLst/>
          </a:prstGeom>
          <a:noFill/>
          <a:ln>
            <a:noFill/>
          </a:ln>
        </p:spPr>
      </p:pic>
    </p:spTree>
    <p:extLst>
      <p:ext uri="{BB962C8B-B14F-4D97-AF65-F5344CB8AC3E}">
        <p14:creationId xmlns:p14="http://schemas.microsoft.com/office/powerpoint/2010/main" val="107658664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txBox="1">
            <a:spLocks noGrp="1" noChangeArrowheads="1"/>
          </p:cNvSpPr>
          <p:nvPr>
            <p:ph type="title"/>
          </p:nvPr>
        </p:nvSpPr>
        <p:spPr>
          <a:xfrm>
            <a:off x="123825" y="82270"/>
            <a:ext cx="8896350" cy="492125"/>
          </a:xfrm>
          <a:noFill/>
          <a:ln>
            <a:noFill/>
          </a:ln>
        </p:spPr>
        <p:txBody>
          <a:bodyPr anchorCtr="1"/>
          <a:lstStyle/>
          <a:p>
            <a:pPr algn="ctr" eaLnBrk="1" hangingPunct="1"/>
            <a:r>
              <a:rPr lang="en-GB" altLang="en-US" sz="3200" b="1" dirty="0" smtClean="0">
                <a:solidFill>
                  <a:srgbClr val="A14824"/>
                </a:solidFill>
                <a:latin typeface="Century Gothic" panose="020B0502020202020204" pitchFamily="34" charset="0"/>
              </a:rPr>
              <a:t>Is it right to fight? : </a:t>
            </a:r>
            <a:r>
              <a:rPr lang="en-GB" altLang="en-US" sz="3200" b="1" dirty="0">
                <a:solidFill>
                  <a:srgbClr val="A14824"/>
                </a:solidFill>
                <a:latin typeface="Century Gothic" panose="020B0502020202020204" pitchFamily="34" charset="0"/>
              </a:rPr>
              <a:t>KS2 Knowledge </a:t>
            </a:r>
            <a:r>
              <a:rPr lang="en-GB" altLang="en-US" sz="3200" b="1" dirty="0" smtClean="0">
                <a:solidFill>
                  <a:srgbClr val="A14824"/>
                </a:solidFill>
                <a:latin typeface="Century Gothic" panose="020B0502020202020204" pitchFamily="34" charset="0"/>
              </a:rPr>
              <a:t>Organiser</a:t>
            </a:r>
            <a:endParaRPr lang="en-GB" altLang="en-US" sz="3200" b="1" dirty="0">
              <a:solidFill>
                <a:srgbClr val="A14824"/>
              </a:solidFill>
              <a:latin typeface="Century Gothic" panose="020B0502020202020204" pitchFamily="34" charset="0"/>
            </a:endParaRP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1869570797"/>
              </p:ext>
            </p:extLst>
          </p:nvPr>
        </p:nvGraphicFramePr>
        <p:xfrm>
          <a:off x="252549" y="574394"/>
          <a:ext cx="8767626" cy="6257401"/>
        </p:xfrm>
        <a:graphic>
          <a:graphicData uri="http://schemas.openxmlformats.org/drawingml/2006/table">
            <a:tbl>
              <a:tblPr firstRow="1" bandRow="1">
                <a:effectLst/>
                <a:tableStyleId>{5C22544A-7EE6-4342-B048-85BDC9FD1C3A}</a:tableStyleId>
              </a:tblPr>
              <a:tblGrid>
                <a:gridCol w="1397736">
                  <a:extLst>
                    <a:ext uri="{9D8B030D-6E8A-4147-A177-3AD203B41FA5}">
                      <a16:colId xmlns:a16="http://schemas.microsoft.com/office/drawing/2014/main" val="4186730976"/>
                    </a:ext>
                  </a:extLst>
                </a:gridCol>
                <a:gridCol w="2440352">
                  <a:extLst>
                    <a:ext uri="{9D8B030D-6E8A-4147-A177-3AD203B41FA5}">
                      <a16:colId xmlns:a16="http://schemas.microsoft.com/office/drawing/2014/main" val="2628771195"/>
                    </a:ext>
                  </a:extLst>
                </a:gridCol>
                <a:gridCol w="2970590">
                  <a:extLst>
                    <a:ext uri="{9D8B030D-6E8A-4147-A177-3AD203B41FA5}">
                      <a16:colId xmlns:a16="http://schemas.microsoft.com/office/drawing/2014/main" val="308867682"/>
                    </a:ext>
                  </a:extLst>
                </a:gridCol>
                <a:gridCol w="1958948">
                  <a:extLst>
                    <a:ext uri="{9D8B030D-6E8A-4147-A177-3AD203B41FA5}">
                      <a16:colId xmlns:a16="http://schemas.microsoft.com/office/drawing/2014/main" val="3368322103"/>
                    </a:ext>
                  </a:extLst>
                </a:gridCol>
              </a:tblGrid>
              <a:tr h="365974">
                <a:tc gridSpan="2">
                  <a:txBody>
                    <a:bodyPr/>
                    <a:lstStyle/>
                    <a:p>
                      <a:pPr lvl="0" algn="ctr"/>
                      <a:r>
                        <a:rPr lang="en-GB" sz="1800" dirty="0">
                          <a:solidFill>
                            <a:schemeClr val="bg1"/>
                          </a:solidFill>
                          <a:latin typeface="Century Gothic" pitchFamily="34"/>
                        </a:rPr>
                        <a:t>Subject Specific Vocabulary</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14824"/>
                    </a:solidFill>
                  </a:tcPr>
                </a:tc>
                <a:tc hMerge="1">
                  <a:txBody>
                    <a:bodyPr/>
                    <a:lstStyle/>
                    <a:p>
                      <a:endParaRPr lang="en-GB"/>
                    </a:p>
                  </a:txBody>
                  <a:tcPr/>
                </a:tc>
                <a:tc rowSpan="4">
                  <a:txBody>
                    <a:bodyPr/>
                    <a:lstStyle/>
                    <a:p>
                      <a:pPr lvl="0"/>
                      <a:endParaRPr lang="en-GB" sz="1800" dirty="0">
                        <a:solidFill>
                          <a:srgbClr val="C00000"/>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r>
                        <a:rPr lang="en-GB" sz="1800" dirty="0">
                          <a:solidFill>
                            <a:schemeClr val="bg1"/>
                          </a:solidFill>
                          <a:latin typeface="Century Gothic" pitchFamily="34"/>
                        </a:rPr>
                        <a:t>Exciting Books</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14824"/>
                    </a:solidFill>
                  </a:tcPr>
                </a:tc>
                <a:extLst>
                  <a:ext uri="{0D108BD9-81ED-4DB2-BD59-A6C34878D82A}">
                    <a16:rowId xmlns:a16="http://schemas.microsoft.com/office/drawing/2014/main" val="4195188173"/>
                  </a:ext>
                </a:extLst>
              </a:tr>
              <a:tr h="508800">
                <a:tc rowSpan="2">
                  <a:txBody>
                    <a:bodyPr/>
                    <a:lstStyle/>
                    <a:p>
                      <a:pPr lvl="0"/>
                      <a:r>
                        <a:rPr lang="en-GB" sz="1300" b="1" dirty="0" smtClean="0">
                          <a:solidFill>
                            <a:srgbClr val="A14824"/>
                          </a:solidFill>
                          <a:latin typeface="Century Gothic" pitchFamily="34"/>
                        </a:rPr>
                        <a:t>Ordnance</a:t>
                      </a:r>
                      <a:r>
                        <a:rPr lang="en-GB" sz="1300" b="1" baseline="0" dirty="0" smtClean="0">
                          <a:solidFill>
                            <a:srgbClr val="A14824"/>
                          </a:solidFill>
                          <a:latin typeface="Century Gothic" pitchFamily="34"/>
                        </a:rPr>
                        <a:t> survey map</a:t>
                      </a:r>
                      <a:endParaRPr lang="en-GB" sz="1300" b="1" dirty="0">
                        <a:solidFill>
                          <a:srgbClr val="A14824"/>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smtClean="0">
                          <a:solidFill>
                            <a:schemeClr val="tx1"/>
                          </a:solidFill>
                          <a:effectLst/>
                          <a:latin typeface="Century Gothic" panose="020B0502020202020204" pitchFamily="34" charset="0"/>
                          <a:ea typeface="+mn-ea"/>
                          <a:cs typeface="+mn-cs"/>
                        </a:rPr>
                        <a:t>An Ordnance Survey map is a detailed map produced by mapping agency of the United Kingdom</a:t>
                      </a:r>
                      <a:r>
                        <a:rPr lang="en-GB" sz="900" b="0" i="0" u="none" strike="noStrike" kern="1200" baseline="0" dirty="0" smtClean="0">
                          <a:solidFill>
                            <a:schemeClr val="tx1"/>
                          </a:solidFill>
                          <a:effectLst/>
                          <a:latin typeface="Century Gothic" panose="020B0502020202020204" pitchFamily="34" charset="0"/>
                          <a:ea typeface="+mn-ea"/>
                          <a:cs typeface="+mn-cs"/>
                        </a:rPr>
                        <a:t> (UK)</a:t>
                      </a:r>
                      <a:r>
                        <a:rPr lang="en-GB" sz="900" b="0" i="0" u="none" strike="noStrike" kern="1200" dirty="0" smtClean="0">
                          <a:solidFill>
                            <a:schemeClr val="tx1"/>
                          </a:solidFill>
                          <a:effectLst/>
                          <a:latin typeface="Century Gothic" panose="020B0502020202020204" pitchFamily="34" charset="0"/>
                          <a:ea typeface="+mn-ea"/>
                          <a:cs typeface="+mn-cs"/>
                        </a:rPr>
                        <a:t>.</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1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194303">
                <a:tc vMerge="1">
                  <a:txBody>
                    <a:bodyPr/>
                    <a:lstStyle/>
                    <a:p>
                      <a:pPr lvl="0"/>
                      <a:endParaRPr lang="en-GB" sz="1400" b="1" dirty="0">
                        <a:solidFill>
                          <a:srgbClr val="A14824"/>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endParaRPr lang="en-GB" sz="1400" dirty="0" smtClean="0"/>
                    </a:p>
                    <a:p>
                      <a:endParaRPr lang="en-GB" sz="1400" dirty="0" smtClean="0"/>
                    </a:p>
                    <a:p>
                      <a:endParaRPr lang="en-GB" sz="1400" dirty="0" smtClean="0"/>
                    </a:p>
                    <a:p>
                      <a:endParaRPr lang="en-GB"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6306697"/>
                  </a:ext>
                </a:extLst>
              </a:tr>
              <a:tr h="718728">
                <a:tc>
                  <a:txBody>
                    <a:bodyPr/>
                    <a:lstStyle/>
                    <a:p>
                      <a:pPr lvl="0"/>
                      <a:r>
                        <a:rPr lang="en-GB" sz="1400" b="1" dirty="0" smtClean="0">
                          <a:solidFill>
                            <a:srgbClr val="A14824"/>
                          </a:solidFill>
                          <a:latin typeface="Century Gothic" pitchFamily="34"/>
                        </a:rPr>
                        <a:t>Symbol</a:t>
                      </a:r>
                      <a:endParaRPr lang="en-GB" sz="1400" b="1" dirty="0">
                        <a:solidFill>
                          <a:srgbClr val="A14824"/>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Map symbols are used to represent real objects. </a:t>
                      </a:r>
                      <a:r>
                        <a:rPr kumimoji="0" lang="en-GB" sz="900" b="0" i="0" u="none" strike="noStrike" kern="1200" cap="none" spc="0" normalizeH="0" baseline="0" noProof="0" smtClean="0">
                          <a:ln>
                            <a:noFill/>
                          </a:ln>
                          <a:solidFill>
                            <a:prstClr val="black"/>
                          </a:solidFill>
                          <a:effectLst/>
                          <a:uLnTx/>
                          <a:uFillTx/>
                          <a:latin typeface="Century Gothic" panose="020B0502020202020204" pitchFamily="34" charset="0"/>
                          <a:ea typeface="+mn-ea"/>
                          <a:cs typeface="+mn-cs"/>
                        </a:rPr>
                        <a:t>Both shapes and colours can be used for symbols on maps.</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15420382"/>
                  </a:ext>
                </a:extLst>
              </a:tr>
              <a:tr h="32397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A14824"/>
                          </a:solidFill>
                          <a:effectLst/>
                          <a:uLnTx/>
                          <a:uFillTx/>
                          <a:latin typeface="Century Gothic" pitchFamily="34"/>
                          <a:ea typeface="+mn-ea"/>
                          <a:cs typeface="+mn-cs"/>
                        </a:rPr>
                        <a:t>Key</a:t>
                      </a:r>
                    </a:p>
                    <a:p>
                      <a:endParaRPr lang="en-GB"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smtClean="0">
                          <a:solidFill>
                            <a:schemeClr val="tx1"/>
                          </a:solidFill>
                          <a:latin typeface="Century Gothic" panose="020B0502020202020204" pitchFamily="34" charset="0"/>
                        </a:rPr>
                        <a:t>A key is a list of all the symbols that appear on the map to help you interpret and understanding them.</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lvl="0" algn="ctr"/>
                      <a:r>
                        <a:rPr lang="en-GB" sz="1500" b="1" dirty="0">
                          <a:solidFill>
                            <a:srgbClr val="A14824"/>
                          </a:solidFill>
                          <a:latin typeface="Century Gothic" pitchFamily="34"/>
                        </a:rPr>
                        <a:t>Sticky Knowledge about </a:t>
                      </a:r>
                    </a:p>
                    <a:p>
                      <a:pPr lvl="0" algn="ctr"/>
                      <a:r>
                        <a:rPr lang="en-GB" sz="1500" b="1" dirty="0" smtClean="0">
                          <a:solidFill>
                            <a:srgbClr val="A14824"/>
                          </a:solidFill>
                          <a:latin typeface="Century Gothic" pitchFamily="34"/>
                        </a:rPr>
                        <a:t>‘Is it right to fight?’</a:t>
                      </a:r>
                      <a:endParaRPr lang="en-GB" sz="1500" b="1" dirty="0">
                        <a:solidFill>
                          <a:srgbClr val="A14824"/>
                        </a:solidFill>
                        <a:latin typeface="Century Gothic" pitchFamily="34"/>
                      </a:endParaRPr>
                    </a:p>
                  </a:txBody>
                  <a:tcPr marT="45726" marB="45726"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DC2B1"/>
                    </a:solidFill>
                  </a:tcPr>
                </a:tc>
                <a:tc>
                  <a:txBody>
                    <a:bodyPr/>
                    <a:lstStyle/>
                    <a:p>
                      <a:pPr algn="ctr"/>
                      <a:r>
                        <a:rPr lang="en-GB" sz="1600" b="1" dirty="0" smtClean="0">
                          <a:solidFill>
                            <a:schemeClr val="bg1"/>
                          </a:solidFill>
                        </a:rPr>
                        <a:t>Geography</a:t>
                      </a:r>
                      <a:r>
                        <a:rPr lang="en-GB" sz="1600" b="1" baseline="0" dirty="0" smtClean="0">
                          <a:solidFill>
                            <a:schemeClr val="bg1"/>
                          </a:solidFill>
                        </a:rPr>
                        <a:t> Skills</a:t>
                      </a:r>
                      <a:endParaRPr lang="en-GB" sz="1400" b="1" dirty="0">
                        <a:solidFill>
                          <a:schemeClr val="bg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14824"/>
                    </a:solidFill>
                  </a:tcPr>
                </a:tc>
                <a:extLst>
                  <a:ext uri="{0D108BD9-81ED-4DB2-BD59-A6C34878D82A}">
                    <a16:rowId xmlns:a16="http://schemas.microsoft.com/office/drawing/2014/main" val="2928483767"/>
                  </a:ext>
                </a:extLst>
              </a:tr>
              <a:tr h="297501">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900" b="0" dirty="0" smtClean="0">
                          <a:solidFill>
                            <a:schemeClr val="tx1"/>
                          </a:solidFill>
                          <a:latin typeface="Century Gothic" pitchFamily="34"/>
                        </a:rPr>
                        <a:t>Use maps, atlases, globes and digital/computer mapping to locate countries</a:t>
                      </a:r>
                      <a:endParaRPr lang="en-GB" sz="900" b="0" dirty="0">
                        <a:solidFill>
                          <a:schemeClr val="tx1"/>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0066535"/>
                  </a:ext>
                </a:extLst>
              </a:tr>
              <a:tr h="341953">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A14824"/>
                          </a:solidFill>
                          <a:effectLst/>
                          <a:uLnTx/>
                          <a:uFillTx/>
                          <a:latin typeface="Century Gothic" pitchFamily="34"/>
                          <a:ea typeface="+mn-ea"/>
                          <a:cs typeface="+mn-cs"/>
                        </a:rPr>
                        <a:t>Grid reference</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smtClean="0">
                          <a:solidFill>
                            <a:schemeClr val="tx1"/>
                          </a:solidFill>
                          <a:latin typeface="Century Gothic" panose="020B0502020202020204" pitchFamily="34" charset="0"/>
                        </a:rPr>
                        <a:t>Grid references define locations in maps using coordinates. Grid lines on maps are numbered to provide a unique reference to each location on the map. This reference is normally based on projected eastings and northings</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lvl="0" indent="-171450">
                        <a:buFont typeface="Wingdings" panose="05000000000000000000" pitchFamily="2" charset="2"/>
                        <a:buChar char="q"/>
                      </a:pPr>
                      <a:r>
                        <a:rPr lang="en-GB" sz="900" b="0" i="0" kern="1200" baseline="0" dirty="0" smtClean="0">
                          <a:solidFill>
                            <a:srgbClr val="000000"/>
                          </a:solidFill>
                          <a:effectLst/>
                          <a:latin typeface="Century Gothic" panose="020B0502020202020204" pitchFamily="34" charset="0"/>
                          <a:ea typeface="+mn-ea"/>
                          <a:cs typeface="+mn-cs"/>
                        </a:rPr>
                        <a:t>The United Kingdom is located off the </a:t>
                      </a:r>
                      <a:r>
                        <a:rPr lang="en-GB" sz="900" b="0" i="0" kern="1200" baseline="0" dirty="0" err="1" smtClean="0">
                          <a:solidFill>
                            <a:srgbClr val="000000"/>
                          </a:solidFill>
                          <a:effectLst/>
                          <a:latin typeface="Century Gothic" panose="020B0502020202020204" pitchFamily="34" charset="0"/>
                          <a:ea typeface="+mn-ea"/>
                          <a:cs typeface="+mn-cs"/>
                        </a:rPr>
                        <a:t>northwestern</a:t>
                      </a:r>
                      <a:r>
                        <a:rPr lang="en-GB" sz="900" b="0" i="0" kern="1200" baseline="0" dirty="0" smtClean="0">
                          <a:solidFill>
                            <a:srgbClr val="000000"/>
                          </a:solidFill>
                          <a:effectLst/>
                          <a:latin typeface="Century Gothic" panose="020B0502020202020204" pitchFamily="34" charset="0"/>
                          <a:ea typeface="+mn-ea"/>
                          <a:cs typeface="+mn-cs"/>
                        </a:rPr>
                        <a:t> coast of mainland Europe. The United Kingdom comprises the whole of the island of Great Britain—which contains England, Wales, and Scotland—as well as the northern portion of the island of Ireland.</a:t>
                      </a:r>
                      <a:endParaRPr lang="en-GB" sz="900" b="0" dirty="0">
                        <a:solidFill>
                          <a:schemeClr val="tx1"/>
                        </a:solidFill>
                        <a:latin typeface="Century Gothic" panose="020B0502020202020204"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DC2B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1" dirty="0">
                        <a:solidFill>
                          <a:schemeClr val="bg1"/>
                        </a:solidFill>
                        <a:latin typeface="Century Gothic" pitchFamily="34"/>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14824"/>
                    </a:solidFill>
                  </a:tcPr>
                </a:tc>
                <a:extLst>
                  <a:ext uri="{0D108BD9-81ED-4DB2-BD59-A6C34878D82A}">
                    <a16:rowId xmlns:a16="http://schemas.microsoft.com/office/drawing/2014/main" val="1499112"/>
                  </a:ext>
                </a:extLst>
              </a:tr>
              <a:tr h="541637">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900" b="0" dirty="0" smtClean="0">
                          <a:solidFill>
                            <a:schemeClr val="tx1"/>
                          </a:solidFill>
                          <a:latin typeface="Century Gothic" pitchFamily="34"/>
                        </a:rPr>
                        <a:t>Use maps, atlases, globes and digital/computer mapping to locate countries and describe features studied</a:t>
                      </a:r>
                      <a:endParaRPr lang="en-GB" sz="900" b="1" dirty="0">
                        <a:solidFill>
                          <a:schemeClr val="bg1"/>
                        </a:solidFill>
                        <a:latin typeface="Century Gothic" pitchFamily="34"/>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1563656"/>
                  </a:ext>
                </a:extLst>
              </a:tr>
              <a:tr h="186622">
                <a:tc rowSpan="2">
                  <a:txBody>
                    <a:bodyPr/>
                    <a:lstStyle/>
                    <a:p>
                      <a:pPr lvl="0"/>
                      <a:r>
                        <a:rPr lang="en-GB" sz="1400" b="1" dirty="0" smtClean="0">
                          <a:solidFill>
                            <a:srgbClr val="A14824"/>
                          </a:solidFill>
                          <a:latin typeface="Century Gothic" pitchFamily="34"/>
                        </a:rPr>
                        <a:t>Compass</a:t>
                      </a:r>
                      <a:endParaRPr lang="en-GB" sz="1400" b="1" dirty="0">
                        <a:solidFill>
                          <a:srgbClr val="A14824"/>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smtClean="0">
                          <a:solidFill>
                            <a:schemeClr val="tx1"/>
                          </a:solidFill>
                          <a:latin typeface="Century Gothic" panose="020B0502020202020204" pitchFamily="34" charset="0"/>
                        </a:rPr>
                        <a:t>A compass is a tool for finding direction. A compass has a magnetic needle. The needle, which can spin freely, always points north. </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lvl="0" indent="-171450">
                        <a:buFont typeface="Wingdings" panose="05000000000000000000" pitchFamily="2" charset="2"/>
                        <a:buChar char="q"/>
                      </a:pPr>
                      <a:r>
                        <a:rPr lang="en-GB" sz="900" b="0" dirty="0" smtClean="0">
                          <a:solidFill>
                            <a:schemeClr val="tx1"/>
                          </a:solidFill>
                          <a:latin typeface="Century Gothic" panose="020B0502020202020204" pitchFamily="34" charset="0"/>
                        </a:rPr>
                        <a:t>Names and locations of counties and</a:t>
                      </a:r>
                      <a:r>
                        <a:rPr lang="en-GB" sz="900" b="0" baseline="0" dirty="0" smtClean="0">
                          <a:solidFill>
                            <a:schemeClr val="tx1"/>
                          </a:solidFill>
                          <a:latin typeface="Century Gothic" panose="020B0502020202020204" pitchFamily="34" charset="0"/>
                        </a:rPr>
                        <a:t> major</a:t>
                      </a:r>
                      <a:r>
                        <a:rPr lang="en-GB" sz="900" b="0" dirty="0" smtClean="0">
                          <a:solidFill>
                            <a:schemeClr val="tx1"/>
                          </a:solidFill>
                          <a:latin typeface="Century Gothic" panose="020B0502020202020204" pitchFamily="34" charset="0"/>
                        </a:rPr>
                        <a:t> cities of the United Kingdom and Europe</a:t>
                      </a:r>
                      <a:endParaRPr lang="en-GB" sz="900" b="0" dirty="0">
                        <a:solidFill>
                          <a:schemeClr val="tx1"/>
                        </a:solidFill>
                        <a:latin typeface="Century Gothic" panose="020B0502020202020204"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DC2B1"/>
                    </a:solidFill>
                  </a:tcPr>
                </a:tc>
                <a:tc vMerge="1">
                  <a:txBody>
                    <a:bodyPr/>
                    <a:lstStyle/>
                    <a:p>
                      <a:pPr marL="285750" lvl="0" indent="-285750">
                        <a:buFont typeface="Arial" panose="020B0604020202020204" pitchFamily="34" charset="0"/>
                        <a:buChar char="•"/>
                      </a:pPr>
                      <a:endParaRPr lang="en-GB" sz="12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32110">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900" b="0" dirty="0" smtClean="0">
                          <a:solidFill>
                            <a:schemeClr val="tx1"/>
                          </a:solidFill>
                          <a:latin typeface="Century Gothic" pitchFamily="34"/>
                        </a:rPr>
                        <a:t>Use symbols and key on Ordnance Survey maps to build knowledge of the United Kingdom and the wider world</a:t>
                      </a:r>
                      <a:endParaRPr lang="en-GB" sz="900" b="1" dirty="0">
                        <a:solidFill>
                          <a:schemeClr val="bg1"/>
                        </a:solidFill>
                        <a:latin typeface="Century Gothic" pitchFamily="34"/>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5464592"/>
                  </a:ext>
                </a:extLst>
              </a:tr>
              <a:tr h="304176">
                <a:tc rowSpan="2">
                  <a:txBody>
                    <a:bodyPr/>
                    <a:lstStyle/>
                    <a:p>
                      <a:pPr lvl="0"/>
                      <a:r>
                        <a:rPr lang="en-GB" sz="1400" b="1" dirty="0" smtClean="0">
                          <a:solidFill>
                            <a:srgbClr val="A14824"/>
                          </a:solidFill>
                          <a:latin typeface="Century Gothic" pitchFamily="34"/>
                        </a:rPr>
                        <a:t>Eight points</a:t>
                      </a:r>
                      <a:r>
                        <a:rPr lang="en-GB" sz="1400" b="1" baseline="0" dirty="0" smtClean="0">
                          <a:solidFill>
                            <a:srgbClr val="A14824"/>
                          </a:solidFill>
                          <a:latin typeface="Century Gothic" pitchFamily="34"/>
                        </a:rPr>
                        <a:t> of a compass</a:t>
                      </a:r>
                      <a:endParaRPr lang="en-GB" sz="1400" b="1" dirty="0">
                        <a:solidFill>
                          <a:srgbClr val="A14824"/>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smtClean="0">
                          <a:solidFill>
                            <a:schemeClr val="tx1"/>
                          </a:solidFill>
                          <a:latin typeface="Century Gothic" panose="020B0502020202020204" pitchFamily="34" charset="0"/>
                        </a:rPr>
                        <a:t>The 4 main points are North, South, East and West (going clockwise they are NESW).</a:t>
                      </a:r>
                      <a:r>
                        <a:rPr lang="en-GB" sz="900" b="0" baseline="0" dirty="0" smtClean="0">
                          <a:solidFill>
                            <a:schemeClr val="tx1"/>
                          </a:solidFill>
                          <a:latin typeface="Century Gothic" panose="020B0502020202020204" pitchFamily="34" charset="0"/>
                        </a:rPr>
                        <a:t>  </a:t>
                      </a:r>
                      <a:r>
                        <a:rPr lang="en-GB" sz="900" b="0" dirty="0" smtClean="0">
                          <a:solidFill>
                            <a:schemeClr val="tx1"/>
                          </a:solidFill>
                          <a:latin typeface="Century Gothic" panose="020B0502020202020204" pitchFamily="34" charset="0"/>
                        </a:rPr>
                        <a:t>Halfway between each of these is North-East, South-East, South-West and North-West.</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900" b="0" i="0" kern="1200" dirty="0" smtClean="0">
                          <a:solidFill>
                            <a:srgbClr val="000000"/>
                          </a:solidFill>
                          <a:effectLst/>
                          <a:latin typeface="Century Gothic" panose="020B0502020202020204" pitchFamily="34" charset="0"/>
                          <a:ea typeface="+mn-ea"/>
                          <a:cs typeface="+mn-cs"/>
                        </a:rPr>
                        <a:t>There are 44 countries in Europe. A small number of countries on the continent are transcontinental, meaning they are considered to be a part of both Europe and Asia.</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DC2B1"/>
                    </a:solidFill>
                  </a:tcPr>
                </a:tc>
                <a:tc vMerge="1">
                  <a:txBody>
                    <a:bodyPr/>
                    <a:lstStyle/>
                    <a:p>
                      <a:endParaRPr lang="en-GB"/>
                    </a:p>
                  </a:txBody>
                  <a:tcPr/>
                </a:tc>
                <a:extLst>
                  <a:ext uri="{0D108BD9-81ED-4DB2-BD59-A6C34878D82A}">
                    <a16:rowId xmlns:a16="http://schemas.microsoft.com/office/drawing/2014/main" val="10007"/>
                  </a:ext>
                </a:extLst>
              </a:tr>
              <a:tr h="325031">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900" b="0" dirty="0" smtClean="0">
                          <a:solidFill>
                            <a:schemeClr val="tx1"/>
                          </a:solidFill>
                          <a:latin typeface="Century Gothic" pitchFamily="34"/>
                        </a:rPr>
                        <a:t>Use the 8 points of a compass, 4- and 6-figure grid references</a:t>
                      </a:r>
                      <a:endParaRPr lang="en-GB" sz="900" b="1" dirty="0">
                        <a:solidFill>
                          <a:schemeClr val="bg1"/>
                        </a:solidFill>
                        <a:latin typeface="Century Gothic" pitchFamily="34"/>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157769"/>
                  </a:ext>
                </a:extLst>
              </a:tr>
              <a:tr h="145232">
                <a:tc rowSpan="2">
                  <a:txBody>
                    <a:bodyPr/>
                    <a:lstStyle/>
                    <a:p>
                      <a:pPr lvl="0"/>
                      <a:r>
                        <a:rPr lang="en-GB" sz="1400" b="1" dirty="0" smtClean="0">
                          <a:solidFill>
                            <a:srgbClr val="A14824"/>
                          </a:solidFill>
                          <a:latin typeface="Century Gothic" panose="020B0502020202020204" pitchFamily="34" charset="0"/>
                        </a:rPr>
                        <a:t>Memorial site</a:t>
                      </a:r>
                      <a:endParaRPr lang="en-GB" sz="1400" b="1" dirty="0">
                        <a:solidFill>
                          <a:srgbClr val="A14824"/>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smtClean="0">
                          <a:solidFill>
                            <a:schemeClr val="tx1"/>
                          </a:solidFill>
                          <a:latin typeface="Century Gothic" panose="020B0502020202020204" pitchFamily="34" charset="0"/>
                        </a:rPr>
                        <a:t>A memorial is an object which serves as a focus for the memory or the commemoration of something.</a:t>
                      </a:r>
                    </a:p>
                    <a:p>
                      <a:pPr lvl="0"/>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900" b="0" i="0" kern="1200" dirty="0" smtClean="0">
                          <a:solidFill>
                            <a:srgbClr val="000000"/>
                          </a:solidFill>
                          <a:effectLst/>
                          <a:latin typeface="Century Gothic" panose="020B0502020202020204" pitchFamily="34" charset="0"/>
                          <a:ea typeface="+mn-ea"/>
                          <a:cs typeface="+mn-cs"/>
                        </a:rPr>
                        <a:t>Human geography</a:t>
                      </a:r>
                      <a:r>
                        <a:rPr lang="en-GB" sz="900" b="0" i="0" kern="1200" baseline="0" dirty="0" smtClean="0">
                          <a:solidFill>
                            <a:srgbClr val="000000"/>
                          </a:solidFill>
                          <a:effectLst/>
                          <a:latin typeface="Century Gothic" panose="020B0502020202020204" pitchFamily="34" charset="0"/>
                          <a:ea typeface="+mn-ea"/>
                          <a:cs typeface="+mn-cs"/>
                        </a:rPr>
                        <a:t> features</a:t>
                      </a:r>
                      <a:r>
                        <a:rPr lang="en-GB" sz="900" b="0" i="0" kern="1200" dirty="0" smtClean="0">
                          <a:solidFill>
                            <a:srgbClr val="000000"/>
                          </a:solidFill>
                          <a:effectLst/>
                          <a:latin typeface="Century Gothic" panose="020B0502020202020204" pitchFamily="34" charset="0"/>
                          <a:ea typeface="+mn-ea"/>
                          <a:cs typeface="+mn-cs"/>
                        </a:rPr>
                        <a:t> include: types of settlement</a:t>
                      </a:r>
                      <a:r>
                        <a:rPr lang="en-GB" sz="900" b="0" i="0" kern="1200" baseline="0" dirty="0" smtClean="0">
                          <a:solidFill>
                            <a:srgbClr val="000000"/>
                          </a:solidFill>
                          <a:effectLst/>
                          <a:latin typeface="Century Gothic" panose="020B0502020202020204" pitchFamily="34" charset="0"/>
                          <a:ea typeface="+mn-ea"/>
                          <a:cs typeface="+mn-cs"/>
                        </a:rPr>
                        <a:t> /</a:t>
                      </a:r>
                      <a:r>
                        <a:rPr lang="en-GB" sz="900" b="0" i="0" kern="1200" dirty="0" smtClean="0">
                          <a:solidFill>
                            <a:srgbClr val="000000"/>
                          </a:solidFill>
                          <a:effectLst/>
                          <a:latin typeface="Century Gothic" panose="020B0502020202020204" pitchFamily="34" charset="0"/>
                          <a:ea typeface="+mn-ea"/>
                          <a:cs typeface="+mn-cs"/>
                        </a:rPr>
                        <a:t> land use, economic activity / trade links, and distribution of natural resources including energy, food, minerals and water</a:t>
                      </a:r>
                      <a:endParaRPr lang="en-GB" sz="900" b="0" dirty="0">
                        <a:solidFill>
                          <a:schemeClr val="tx1"/>
                        </a:solidFill>
                        <a:latin typeface="Century Gothic" panose="020B0502020202020204"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DC2B1"/>
                    </a:solidFill>
                  </a:tcPr>
                </a:tc>
                <a:tc vMerge="1">
                  <a:txBody>
                    <a:bodyPr/>
                    <a:lstStyle/>
                    <a:p>
                      <a:endParaRPr lang="en-GB"/>
                    </a:p>
                  </a:txBody>
                  <a:tcPr/>
                </a:tc>
                <a:extLst>
                  <a:ext uri="{0D108BD9-81ED-4DB2-BD59-A6C34878D82A}">
                    <a16:rowId xmlns:a16="http://schemas.microsoft.com/office/drawing/2014/main" val="10008"/>
                  </a:ext>
                </a:extLst>
              </a:tr>
              <a:tr h="435429">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900" b="0" dirty="0" smtClean="0">
                          <a:solidFill>
                            <a:schemeClr val="tx1"/>
                          </a:solidFill>
                          <a:latin typeface="Century Gothic" pitchFamily="34"/>
                        </a:rPr>
                        <a:t>Use 4- and 6-figure grid references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900" b="0" dirty="0" smtClean="0">
                        <a:solidFill>
                          <a:schemeClr val="tx1"/>
                        </a:solidFill>
                        <a:latin typeface="Century Gothic" pitchFamily="34"/>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912183"/>
                  </a:ext>
                </a:extLst>
              </a:tr>
              <a:tr h="825058">
                <a:tc>
                  <a:txBody>
                    <a:bodyPr/>
                    <a:lstStyle/>
                    <a:p>
                      <a:pPr lvl="0"/>
                      <a:r>
                        <a:rPr lang="en-GB" sz="1200" b="1" dirty="0" smtClean="0">
                          <a:solidFill>
                            <a:srgbClr val="A14824"/>
                          </a:solidFill>
                          <a:latin typeface="Century Gothic" pitchFamily="34"/>
                        </a:rPr>
                        <a:t>Commemorate</a:t>
                      </a:r>
                      <a:endParaRPr lang="en-GB" sz="1200" b="1" dirty="0">
                        <a:solidFill>
                          <a:srgbClr val="A14824"/>
                        </a:solidFill>
                        <a:latin typeface="Century Gothic" pitchFamily="34"/>
                      </a:endParaRP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fontAlgn="auto" hangingPunct="1">
                        <a:lnSpc>
                          <a:spcPct val="100000"/>
                        </a:lnSpc>
                        <a:spcBef>
                          <a:spcPts val="0"/>
                        </a:spcBef>
                        <a:spcAft>
                          <a:spcPts val="0"/>
                        </a:spcAft>
                        <a:buNone/>
                        <a:tabLst/>
                      </a:pPr>
                      <a:r>
                        <a:rPr lang="en-GB" sz="900" b="0" dirty="0" smtClean="0">
                          <a:solidFill>
                            <a:schemeClr val="tx1"/>
                          </a:solidFill>
                          <a:latin typeface="Century Gothic" panose="020B0502020202020204" pitchFamily="34" charset="0"/>
                        </a:rPr>
                        <a:t>To commemorate something means to remember something and by doing so to honour it. </a:t>
                      </a:r>
                      <a:endParaRPr lang="en-GB" sz="900" b="0" dirty="0">
                        <a:solidFill>
                          <a:schemeClr val="tx1"/>
                        </a:solidFill>
                        <a:latin typeface="Century Gothic" panose="020B0502020202020204" pitchFamily="34" charset="0"/>
                      </a:endParaRPr>
                    </a:p>
                  </a:txBody>
                  <a:tcPr marT="45726" marB="45726">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lvl="0" indent="-171450">
                        <a:buFont typeface="Wingdings" panose="05000000000000000000" pitchFamily="2" charset="2"/>
                        <a:buChar char="q"/>
                      </a:pPr>
                      <a:r>
                        <a:rPr lang="en-GB" sz="900" b="0" i="0" kern="1200" dirty="0" smtClean="0">
                          <a:solidFill>
                            <a:srgbClr val="000000"/>
                          </a:solidFill>
                          <a:effectLst/>
                          <a:latin typeface="Century Gothic" panose="020B0502020202020204" pitchFamily="34" charset="0"/>
                          <a:ea typeface="+mn-ea"/>
                          <a:cs typeface="+mn-cs"/>
                        </a:rPr>
                        <a:t>Physical geography</a:t>
                      </a:r>
                      <a:r>
                        <a:rPr lang="en-GB" sz="900" b="0" i="0" kern="1200" baseline="0" dirty="0" smtClean="0">
                          <a:solidFill>
                            <a:srgbClr val="000000"/>
                          </a:solidFill>
                          <a:effectLst/>
                          <a:latin typeface="Century Gothic" panose="020B0502020202020204" pitchFamily="34" charset="0"/>
                          <a:ea typeface="+mn-ea"/>
                          <a:cs typeface="+mn-cs"/>
                        </a:rPr>
                        <a:t> features</a:t>
                      </a:r>
                      <a:r>
                        <a:rPr lang="en-GB" sz="900" b="0" i="0" kern="1200" dirty="0" smtClean="0">
                          <a:solidFill>
                            <a:srgbClr val="000000"/>
                          </a:solidFill>
                          <a:effectLst/>
                          <a:latin typeface="Century Gothic" panose="020B0502020202020204" pitchFamily="34" charset="0"/>
                          <a:ea typeface="+mn-ea"/>
                          <a:cs typeface="+mn-cs"/>
                        </a:rPr>
                        <a:t> include: climate zones, biomes and vegetation belts, rivers, mountains, volcanoes and earthquakes, and the water cycle</a:t>
                      </a:r>
                      <a:endParaRPr lang="en-GB" sz="900" b="0" dirty="0">
                        <a:solidFill>
                          <a:schemeClr val="tx1"/>
                        </a:solidFill>
                        <a:latin typeface="Century Gothic" panose="020B0502020202020204"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C2B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900" b="0" dirty="0" smtClean="0">
                          <a:solidFill>
                            <a:schemeClr val="tx1"/>
                          </a:solidFill>
                          <a:latin typeface="Century Gothic" pitchFamily="34"/>
                        </a:rPr>
                        <a:t>Identify</a:t>
                      </a:r>
                      <a:r>
                        <a:rPr lang="en-GB" sz="900" b="0" baseline="0" dirty="0" smtClean="0">
                          <a:solidFill>
                            <a:schemeClr val="tx1"/>
                          </a:solidFill>
                          <a:latin typeface="Century Gothic" pitchFamily="34"/>
                        </a:rPr>
                        <a:t> similarities and differences between places</a:t>
                      </a:r>
                      <a:endParaRPr lang="en-GB" sz="900" b="0" dirty="0" smtClean="0">
                        <a:solidFill>
                          <a:schemeClr val="tx1"/>
                        </a:solidFill>
                        <a:latin typeface="Century Gothic" pitchFamily="34"/>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pic>
        <p:nvPicPr>
          <p:cNvPr id="1026" name="Picture 2" descr="Image result for europe map"/>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1186" t="6420" r="2441" b="15925"/>
          <a:stretch/>
        </p:blipFill>
        <p:spPr bwMode="auto">
          <a:xfrm>
            <a:off x="4075611" y="574394"/>
            <a:ext cx="2944314" cy="184004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os map symbols"/>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050405" y="906378"/>
            <a:ext cx="1018086" cy="1508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stretch>
            <a:fillRect/>
          </a:stretch>
        </p:blipFill>
        <p:spPr>
          <a:xfrm>
            <a:off x="5941948" y="600327"/>
            <a:ext cx="1077977" cy="1125395"/>
          </a:xfrm>
          <a:prstGeom prst="rect">
            <a:avLst/>
          </a:prstGeom>
        </p:spPr>
      </p:pic>
      <p:pic>
        <p:nvPicPr>
          <p:cNvPr id="9" name="Picture 8"/>
          <p:cNvPicPr>
            <a:picLocks noChangeAspect="1"/>
          </p:cNvPicPr>
          <p:nvPr/>
        </p:nvPicPr>
        <p:blipFill>
          <a:blip r:embed="rId5"/>
          <a:stretch>
            <a:fillRect/>
          </a:stretch>
        </p:blipFill>
        <p:spPr>
          <a:xfrm>
            <a:off x="8068491" y="906377"/>
            <a:ext cx="951684" cy="1508063"/>
          </a:xfrm>
          <a:prstGeom prst="rect">
            <a:avLst/>
          </a:prstGeom>
        </p:spPr>
      </p:pic>
    </p:spTree>
    <p:extLst>
      <p:ext uri="{BB962C8B-B14F-4D97-AF65-F5344CB8AC3E}">
        <p14:creationId xmlns:p14="http://schemas.microsoft.com/office/powerpoint/2010/main" val="187174360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2809</TotalTime>
  <Words>911</Words>
  <Application>Microsoft Office PowerPoint</Application>
  <PresentationFormat>On-screen Show (4:3)</PresentationFormat>
  <Paragraphs>81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Wingdings</vt:lpstr>
      <vt:lpstr>Office Theme</vt:lpstr>
      <vt:lpstr>Is it right to fight? : KS2 Knowledge Organiser</vt:lpstr>
      <vt:lpstr>Is it right to fight? : KS2 Knowledge Organiser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Corinna Tyson</cp:lastModifiedBy>
  <cp:revision>142</cp:revision>
  <cp:lastPrinted>2020-09-06T11:09:56Z</cp:lastPrinted>
  <dcterms:created xsi:type="dcterms:W3CDTF">2019-01-14T16:39:51Z</dcterms:created>
  <dcterms:modified xsi:type="dcterms:W3CDTF">2020-09-06T11:10:46Z</dcterms:modified>
</cp:coreProperties>
</file>