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1773" r:id="rId2"/>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4824"/>
    <a:srgbClr val="EDC2B1"/>
    <a:srgbClr val="7C5DA3"/>
    <a:srgbClr val="E5D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1710"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1B15CD-B3BF-4CE7-8A9B-4B38EB2BF46E}"/>
              </a:ext>
            </a:extLst>
          </p:cNvPr>
          <p:cNvSpPr txBox="1">
            <a:spLocks noGrp="1"/>
          </p:cNvSpPr>
          <p:nvPr>
            <p:ph type="hdr" sz="quarter"/>
          </p:nvPr>
        </p:nvSpPr>
        <p:spPr>
          <a:xfrm>
            <a:off x="0" y="0"/>
            <a:ext cx="2945659" cy="498056"/>
          </a:xfrm>
          <a:prstGeom prst="rect">
            <a:avLst/>
          </a:prstGeom>
          <a:noFill/>
          <a:ln>
            <a:noFill/>
          </a:ln>
        </p:spPr>
        <p:txBody>
          <a:bodyPr vert="horz" wrap="square" lIns="91440" tIns="45720" rIns="91440" bIns="45720" anchor="t" anchorCtr="0" compatLnSpc="1">
            <a:noAutofit/>
          </a:bodyPr>
          <a:lstStyle>
            <a:lvl1pPr marL="0" marR="0" lvl="0" indent="0" algn="l" defTabSz="457200" rtl="0" eaLnBrk="1" fontAlgn="auto" hangingPunct="1">
              <a:lnSpc>
                <a:spcPct val="100000"/>
              </a:lnSpc>
              <a:spcBef>
                <a:spcPts val="0"/>
              </a:spcBef>
              <a:spcAft>
                <a:spcPts val="0"/>
              </a:spcAft>
              <a:buNone/>
              <a:tabLst/>
              <a:defRPr lang="en-GB" sz="1200" b="0" i="0" u="none" strike="noStrike" kern="1200" cap="none" spc="0" baseline="0" dirty="0">
                <a:solidFill>
                  <a:srgbClr val="000000"/>
                </a:solidFill>
                <a:uFillTx/>
                <a:latin typeface="Calibri"/>
              </a:defRPr>
            </a:lvl1pPr>
          </a:lstStyle>
          <a:p>
            <a:pPr>
              <a:defRPr/>
            </a:pPr>
            <a:endParaRPr dirty="0"/>
          </a:p>
        </p:txBody>
      </p:sp>
      <p:sp>
        <p:nvSpPr>
          <p:cNvPr id="3" name="Date Placeholder 2">
            <a:extLst>
              <a:ext uri="{FF2B5EF4-FFF2-40B4-BE49-F238E27FC236}">
                <a16:creationId xmlns:a16="http://schemas.microsoft.com/office/drawing/2014/main" id="{9BD04B55-0A96-4223-BD45-7A38A8A9AB9F}"/>
              </a:ext>
            </a:extLst>
          </p:cNvPr>
          <p:cNvSpPr txBox="1">
            <a:spLocks noGrp="1"/>
          </p:cNvSpPr>
          <p:nvPr>
            <p:ph type="dt" idx="1"/>
          </p:nvPr>
        </p:nvSpPr>
        <p:spPr>
          <a:xfrm>
            <a:off x="3850443" y="0"/>
            <a:ext cx="2945659" cy="498056"/>
          </a:xfrm>
          <a:prstGeom prst="rect">
            <a:avLst/>
          </a:prstGeom>
          <a:noFill/>
          <a:ln>
            <a:noFill/>
          </a:ln>
        </p:spPr>
        <p:txBody>
          <a:bodyPr vert="horz" wrap="square" lIns="91440" tIns="45720" rIns="91440" bIns="45720" anchor="t" anchorCtr="0" compatLnSpc="1">
            <a:noAutofit/>
          </a:bodyPr>
          <a:lstStyle>
            <a:lvl1pPr marL="0" marR="0" lvl="0" indent="0" algn="r" defTabSz="4572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8BDFB27B-4213-485C-A148-AEFB0527EE71}" type="datetime1">
              <a:rPr lang="en-US"/>
              <a:pPr>
                <a:defRPr/>
              </a:pPr>
              <a:t>3/4/2020</a:t>
            </a:fld>
            <a:endParaRPr dirty="0"/>
          </a:p>
        </p:txBody>
      </p:sp>
      <p:sp>
        <p:nvSpPr>
          <p:cNvPr id="4100" name="Slide Image Placeholder 3"/>
          <p:cNvSpPr>
            <a:spLocks noGrp="1" noRot="1" noChangeAspect="1"/>
          </p:cNvSpPr>
          <p:nvPr>
            <p:ph type="sldImg" idx="2"/>
          </p:nvPr>
        </p:nvSpPr>
        <p:spPr bwMode="auto">
          <a:xfrm>
            <a:off x="1166813" y="1241425"/>
            <a:ext cx="4464050" cy="3349625"/>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a:extLst>
              <a:ext uri="{FF2B5EF4-FFF2-40B4-BE49-F238E27FC236}">
                <a16:creationId xmlns:a16="http://schemas.microsoft.com/office/drawing/2014/main" id="{BAF6D2E0-12B7-42CA-B61F-3AEB0281001D}"/>
              </a:ext>
            </a:extLst>
          </p:cNvPr>
          <p:cNvSpPr txBox="1">
            <a:spLocks noGrp="1"/>
          </p:cNvSpPr>
          <p:nvPr>
            <p:ph type="body" sz="quarter" idx="3"/>
          </p:nvPr>
        </p:nvSpPr>
        <p:spPr>
          <a:xfrm>
            <a:off x="679768" y="4777194"/>
            <a:ext cx="5438140" cy="3908614"/>
          </a:xfrm>
          <a:prstGeom prst="rect">
            <a:avLst/>
          </a:prstGeom>
          <a:noFill/>
          <a:ln>
            <a:noFill/>
          </a:ln>
        </p:spPr>
        <p:txBody>
          <a:bodyPr vert="horz" wrap="square" lIns="91440" tIns="45720" rIns="91440" bIns="45720" numCol="1" anchor="t" anchorCtr="0" compatLnSpc="1">
            <a:prstTxWarp prst="textNoShape">
              <a:avLst/>
            </a:prstTxWarp>
            <a:noAutofit/>
          </a:bodyPr>
          <a:lstStyle/>
          <a:p>
            <a:pPr lvl="0"/>
            <a:r>
              <a:rPr lang="en-GB" altLang="en-US" noProof="0"/>
              <a:t>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FAF482BE-BA66-446C-87E4-18B7D3E78F51}"/>
              </a:ext>
            </a:extLst>
          </p:cNvPr>
          <p:cNvSpPr txBox="1">
            <a:spLocks noGrp="1"/>
          </p:cNvSpPr>
          <p:nvPr>
            <p:ph type="ftr" sz="quarter" idx="4"/>
          </p:nvPr>
        </p:nvSpPr>
        <p:spPr>
          <a:xfrm>
            <a:off x="0" y="9428584"/>
            <a:ext cx="2945659" cy="498055"/>
          </a:xfrm>
          <a:prstGeom prst="rect">
            <a:avLst/>
          </a:prstGeom>
          <a:noFill/>
          <a:ln>
            <a:noFill/>
          </a:ln>
        </p:spPr>
        <p:txBody>
          <a:bodyPr vert="horz" wrap="square" lIns="91440" tIns="45720" rIns="91440" bIns="45720" anchor="b" anchorCtr="0" compatLnSpc="1">
            <a:noAutofit/>
          </a:bodyPr>
          <a:lstStyle>
            <a:lvl1pPr marL="0" marR="0" lvl="0" indent="0" algn="l" defTabSz="457200" rtl="0" eaLnBrk="1" fontAlgn="auto" hangingPunct="1">
              <a:lnSpc>
                <a:spcPct val="100000"/>
              </a:lnSpc>
              <a:spcBef>
                <a:spcPts val="0"/>
              </a:spcBef>
              <a:spcAft>
                <a:spcPts val="0"/>
              </a:spcAft>
              <a:buNone/>
              <a:tabLst/>
              <a:defRPr lang="en-GB" sz="1200" b="0" i="0" u="none" strike="noStrike" kern="1200" cap="none" spc="0" baseline="0" dirty="0">
                <a:solidFill>
                  <a:srgbClr val="000000"/>
                </a:solidFill>
                <a:uFillTx/>
                <a:latin typeface="Calibri"/>
              </a:defRPr>
            </a:lvl1pPr>
          </a:lstStyle>
          <a:p>
            <a:pPr>
              <a:defRPr/>
            </a:pPr>
            <a:endParaRPr dirty="0"/>
          </a:p>
        </p:txBody>
      </p:sp>
      <p:sp>
        <p:nvSpPr>
          <p:cNvPr id="7" name="Slide Number Placeholder 6">
            <a:extLst>
              <a:ext uri="{FF2B5EF4-FFF2-40B4-BE49-F238E27FC236}">
                <a16:creationId xmlns:a16="http://schemas.microsoft.com/office/drawing/2014/main" id="{2EF726F7-9AC2-4A75-AC9F-1C7045F1E5BB}"/>
              </a:ext>
            </a:extLst>
          </p:cNvPr>
          <p:cNvSpPr txBox="1">
            <a:spLocks noGrp="1"/>
          </p:cNvSpPr>
          <p:nvPr>
            <p:ph type="sldNum" sz="quarter" idx="5"/>
          </p:nvPr>
        </p:nvSpPr>
        <p:spPr>
          <a:xfrm>
            <a:off x="3850443" y="9428584"/>
            <a:ext cx="2945659" cy="498055"/>
          </a:xfrm>
          <a:prstGeom prst="rect">
            <a:avLst/>
          </a:prstGeom>
          <a:noFill/>
          <a:ln>
            <a:noFill/>
          </a:ln>
        </p:spPr>
        <p:txBody>
          <a:bodyPr vert="horz" wrap="square" lIns="91440" tIns="45720" rIns="91440" bIns="45720" anchor="b" anchorCtr="0" compatLnSpc="1">
            <a:noAutofit/>
          </a:bodyPr>
          <a:lstStyle>
            <a:lvl1pPr marL="0" marR="0" lvl="0" indent="0" algn="r" defTabSz="4572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C12ABC26-458D-4F00-BF87-667FCF8FBC01}" type="slidenum">
              <a:rPr/>
              <a:pPr>
                <a:defRPr/>
              </a:pPr>
              <a:t>‹#›</a:t>
            </a:fld>
            <a:endParaRPr dirty="0"/>
          </a:p>
        </p:txBody>
      </p:sp>
    </p:spTree>
    <p:extLst>
      <p:ext uri="{BB962C8B-B14F-4D97-AF65-F5344CB8AC3E}">
        <p14:creationId xmlns:p14="http://schemas.microsoft.com/office/powerpoint/2010/main" val="407880990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C7A4-A4E2-4E98-911E-4339AD83E1F8}"/>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E2BA21B1-9C95-4B75-9DCE-802AD16C3A76}"/>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11ECD70C-FE68-47DB-AFD0-19198E48FA2B}" type="datetime1">
              <a:rPr lang="en-US"/>
              <a:pPr>
                <a:defRPr/>
              </a:pPr>
              <a:t>3/4/2020</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2A31F4A5-1344-403B-9581-D9D2BFE0046F}" type="slidenum">
              <a:rPr/>
              <a:pPr>
                <a:defRPr/>
              </a:pPr>
              <a:t>‹#›</a:t>
            </a:fld>
            <a:endParaRPr dirty="0"/>
          </a:p>
        </p:txBody>
      </p:sp>
    </p:spTree>
    <p:extLst>
      <p:ext uri="{BB962C8B-B14F-4D97-AF65-F5344CB8AC3E}">
        <p14:creationId xmlns:p14="http://schemas.microsoft.com/office/powerpoint/2010/main" val="87196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6000-3108-4B1B-8CEE-1B65CA7F7925}"/>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A8AE2F34-0A7C-41E7-B3D5-2006109A367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3112A455-2832-4F05-8EF4-C32EC4AA6D0E}" type="datetime1">
              <a:rPr lang="en-US"/>
              <a:pPr>
                <a:defRPr/>
              </a:pPr>
              <a:t>3/4/2020</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B98D4C0D-A835-40A8-96CC-4A126A1CDC6F}" type="slidenum">
              <a:rPr/>
              <a:pPr>
                <a:defRPr/>
              </a:pPr>
              <a:t>‹#›</a:t>
            </a:fld>
            <a:endParaRPr dirty="0"/>
          </a:p>
        </p:txBody>
      </p:sp>
    </p:spTree>
    <p:extLst>
      <p:ext uri="{BB962C8B-B14F-4D97-AF65-F5344CB8AC3E}">
        <p14:creationId xmlns:p14="http://schemas.microsoft.com/office/powerpoint/2010/main" val="212308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6CFB6D-D295-4979-BC72-99D32BDBB9D4}"/>
              </a:ext>
            </a:extLst>
          </p:cNvPr>
          <p:cNvSpPr txBox="1">
            <a:spLocks noGrp="1"/>
          </p:cNvSpPr>
          <p:nvPr>
            <p:ph type="title" orient="vert"/>
          </p:nvPr>
        </p:nvSpPr>
        <p:spPr>
          <a:xfrm>
            <a:off x="6543675" y="365129"/>
            <a:ext cx="1971674"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271EBC13-9AB6-42B2-A47F-D2B7CC136E6F}"/>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D17AF9D7-699F-41F1-8989-1FE7C6945569}" type="datetime1">
              <a:rPr lang="en-US"/>
              <a:pPr>
                <a:defRPr/>
              </a:pPr>
              <a:t>3/4/2020</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C8D1DC11-8A6D-4756-904A-5F7A5F58BBC2}" type="slidenum">
              <a:rPr/>
              <a:pPr>
                <a:defRPr/>
              </a:pPr>
              <a:t>‹#›</a:t>
            </a:fld>
            <a:endParaRPr dirty="0"/>
          </a:p>
        </p:txBody>
      </p:sp>
    </p:spTree>
    <p:extLst>
      <p:ext uri="{BB962C8B-B14F-4D97-AF65-F5344CB8AC3E}">
        <p14:creationId xmlns:p14="http://schemas.microsoft.com/office/powerpoint/2010/main" val="415912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7FC184"/>
        </a:solidFill>
        <a:effectLst/>
      </p:bgPr>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a:extLst>
              <a:ext uri="{FF2B5EF4-FFF2-40B4-BE49-F238E27FC236}">
                <a16:creationId xmlns:a16="http://schemas.microsoft.com/office/drawing/2014/main" id="{159F8D7E-4EAB-4EA4-8CD2-39E759D9D98A}"/>
              </a:ext>
            </a:extLst>
          </p:cNvPr>
          <p:cNvSpPr txBox="1">
            <a:spLocks noGrp="1"/>
          </p:cNvSpPr>
          <p:nvPr>
            <p:ph type="ftr" sz="quarter" idx="10"/>
          </p:nvPr>
        </p:nvSpPr>
        <p:spPr/>
        <p:txBody>
          <a:bodyPr/>
          <a:lstStyle>
            <a:lvl1pPr>
              <a:defRPr dirty="0"/>
            </a:lvl1pPr>
          </a:lstStyle>
          <a:p>
            <a:pPr>
              <a:defRPr/>
            </a:pPr>
            <a:endParaRPr dirty="0"/>
          </a:p>
        </p:txBody>
      </p:sp>
      <p:sp>
        <p:nvSpPr>
          <p:cNvPr id="4" name="Slide Number Placeholder 5">
            <a:extLst>
              <a:ext uri="{FF2B5EF4-FFF2-40B4-BE49-F238E27FC236}">
                <a16:creationId xmlns:a16="http://schemas.microsoft.com/office/drawing/2014/main" id="{6A6C658B-A3BB-419D-8C73-010AD3AE97D1}"/>
              </a:ext>
            </a:extLst>
          </p:cNvPr>
          <p:cNvSpPr txBox="1">
            <a:spLocks noGrp="1"/>
          </p:cNvSpPr>
          <p:nvPr>
            <p:ph type="sldNum" sz="quarter" idx="11"/>
          </p:nvPr>
        </p:nvSpPr>
        <p:spPr/>
        <p:txBody>
          <a:bodyPr/>
          <a:lstStyle>
            <a:lvl1pPr>
              <a:defRPr/>
            </a:lvl1pPr>
          </a:lstStyle>
          <a:p>
            <a:pPr>
              <a:defRPr/>
            </a:pPr>
            <a:fld id="{8212AC60-3C3E-4EDA-AC15-3D5C9992291F}" type="slidenum">
              <a:rPr/>
              <a:pPr>
                <a:defRPr/>
              </a:pPr>
              <a:t>‹#›</a:t>
            </a:fld>
            <a:endParaRPr dirty="0"/>
          </a:p>
        </p:txBody>
      </p:sp>
    </p:spTree>
    <p:extLst>
      <p:ext uri="{BB962C8B-B14F-4D97-AF65-F5344CB8AC3E}">
        <p14:creationId xmlns:p14="http://schemas.microsoft.com/office/powerpoint/2010/main" val="263243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96225" y="5349875"/>
            <a:ext cx="12382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5">
            <a:extLst>
              <a:ext uri="{FF2B5EF4-FFF2-40B4-BE49-F238E27FC236}">
                <a16:creationId xmlns:a16="http://schemas.microsoft.com/office/drawing/2014/main" id="{E6587015-4307-434D-8B4D-BB7FE2DED83A}"/>
              </a:ext>
            </a:extLst>
          </p:cNvPr>
          <p:cNvSpPr txBox="1">
            <a:spLocks noGrp="1"/>
          </p:cNvSpPr>
          <p:nvPr>
            <p:ph type="ftr" sz="quarter" idx="10"/>
          </p:nvPr>
        </p:nvSpPr>
        <p:spPr/>
        <p:txBody>
          <a:bodyPr/>
          <a:lstStyle>
            <a:lvl1pPr>
              <a:defRPr dirty="0">
                <a:latin typeface="Century Gothic" pitchFamily="34"/>
              </a:defRPr>
            </a:lvl1pPr>
          </a:lstStyle>
          <a:p>
            <a:pPr>
              <a:defRPr/>
            </a:pPr>
            <a:r>
              <a:rPr dirty="0"/>
              <a:t>© Focus Education UK Ltd. </a:t>
            </a:r>
          </a:p>
        </p:txBody>
      </p:sp>
      <p:sp>
        <p:nvSpPr>
          <p:cNvPr id="4" name="Slide Number Placeholder 6">
            <a:extLst>
              <a:ext uri="{FF2B5EF4-FFF2-40B4-BE49-F238E27FC236}">
                <a16:creationId xmlns:a16="http://schemas.microsoft.com/office/drawing/2014/main" id="{24BECD27-CFA7-4081-9BC2-775C3251B713}"/>
              </a:ext>
            </a:extLst>
          </p:cNvPr>
          <p:cNvSpPr txBox="1">
            <a:spLocks noGrp="1"/>
          </p:cNvSpPr>
          <p:nvPr>
            <p:ph type="sldNum" sz="quarter" idx="11"/>
          </p:nvPr>
        </p:nvSpPr>
        <p:spPr/>
        <p:txBody>
          <a:bodyPr/>
          <a:lstStyle>
            <a:lvl1pPr>
              <a:defRPr>
                <a:latin typeface="Century Gothic" pitchFamily="34"/>
              </a:defRPr>
            </a:lvl1pPr>
          </a:lstStyle>
          <a:p>
            <a:pPr>
              <a:defRPr/>
            </a:pPr>
            <a:fld id="{6A00AAFA-506C-499C-A243-6F693D322119}" type="slidenum">
              <a:rPr/>
              <a:pPr>
                <a:defRPr/>
              </a:pPr>
              <a:t>‹#›</a:t>
            </a:fld>
            <a:endParaRPr dirty="0"/>
          </a:p>
        </p:txBody>
      </p:sp>
    </p:spTree>
    <p:extLst>
      <p:ext uri="{BB962C8B-B14F-4D97-AF65-F5344CB8AC3E}">
        <p14:creationId xmlns:p14="http://schemas.microsoft.com/office/powerpoint/2010/main" val="173492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004D-0C83-48CC-87C8-84934B27A9DB}"/>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4E1134F-63BE-45B2-95FF-ADCB2508943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38782" y="6288747"/>
            <a:ext cx="805218" cy="569253"/>
          </a:xfrm>
          <a:prstGeom prst="rect">
            <a:avLst/>
          </a:prstGeom>
        </p:spPr>
      </p:pic>
      <p:pic>
        <p:nvPicPr>
          <p:cNvPr id="5" name="Picture 4"/>
          <p:cNvPicPr>
            <a:picLocks noChangeAspect="1"/>
          </p:cNvPicPr>
          <p:nvPr userDrawn="1"/>
        </p:nvPicPr>
        <p:blipFill>
          <a:blip r:embed="rId3"/>
          <a:stretch>
            <a:fillRect/>
          </a:stretch>
        </p:blipFill>
        <p:spPr>
          <a:xfrm>
            <a:off x="7915514" y="6311900"/>
            <a:ext cx="532451" cy="532451"/>
          </a:xfrm>
          <a:prstGeom prst="rect">
            <a:avLst/>
          </a:prstGeom>
        </p:spPr>
      </p:pic>
    </p:spTree>
    <p:extLst>
      <p:ext uri="{BB962C8B-B14F-4D97-AF65-F5344CB8AC3E}">
        <p14:creationId xmlns:p14="http://schemas.microsoft.com/office/powerpoint/2010/main" val="10113406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E500-D3DA-4A9E-8372-B747EA40246C}"/>
              </a:ext>
            </a:extLst>
          </p:cNvPr>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D2116F8E-CCFE-4365-B10F-E324522CB0F0}"/>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en-US"/>
              <a:t>Edit Master text styles</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0AD74FDF-DF6A-4FF0-A0D3-CC6C59604C43}" type="datetime1">
              <a:rPr lang="en-US"/>
              <a:pPr>
                <a:defRPr/>
              </a:pPr>
              <a:t>3/4/2020</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2E1AE2E3-1837-40A5-94FE-181728FC2F17}" type="slidenum">
              <a:rPr/>
              <a:pPr>
                <a:defRPr/>
              </a:pPr>
              <a:t>‹#›</a:t>
            </a:fld>
            <a:endParaRPr dirty="0"/>
          </a:p>
        </p:txBody>
      </p:sp>
    </p:spTree>
    <p:extLst>
      <p:ext uri="{BB962C8B-B14F-4D97-AF65-F5344CB8AC3E}">
        <p14:creationId xmlns:p14="http://schemas.microsoft.com/office/powerpoint/2010/main" val="9528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020F-07CD-4A49-BB82-645DC263564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9EB8441-F455-4E85-87FD-6B6C170DDA62}"/>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C12C0-58CE-446A-8FA4-9813EF9CEF5A}"/>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EC488D3C-C2CE-4564-BCD5-D87F8C1DF728}" type="datetime1">
              <a:rPr lang="en-US"/>
              <a:pPr>
                <a:defRPr/>
              </a:pPr>
              <a:t>3/4/2020</a:t>
            </a:fld>
            <a:endParaRPr dirty="0"/>
          </a:p>
        </p:txBody>
      </p:sp>
      <p:sp>
        <p:nvSpPr>
          <p:cNvPr id="6"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D75DD771-3C36-4AD8-8CC9-1FF3FAD68291}" type="slidenum">
              <a:rPr/>
              <a:pPr>
                <a:defRPr/>
              </a:pPr>
              <a:t>‹#›</a:t>
            </a:fld>
            <a:endParaRPr dirty="0"/>
          </a:p>
        </p:txBody>
      </p:sp>
    </p:spTree>
    <p:extLst>
      <p:ext uri="{BB962C8B-B14F-4D97-AF65-F5344CB8AC3E}">
        <p14:creationId xmlns:p14="http://schemas.microsoft.com/office/powerpoint/2010/main" val="184605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497E1-CAD0-4F22-BAB0-4C1CC43FFF70}"/>
              </a:ext>
            </a:extLst>
          </p:cNvPr>
          <p:cNvSpPr txBox="1">
            <a:spLocks noGrp="1"/>
          </p:cNvSpPr>
          <p:nvPr>
            <p:ph type="title"/>
          </p:nvPr>
        </p:nvSpPr>
        <p:spPr>
          <a:xfrm>
            <a:off x="629838" y="365129"/>
            <a:ext cx="78867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796FCCD4-FA65-4D2A-B3EE-21A26E91258A}"/>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71813E39-4EA4-4182-A0DD-231D8D7AA926}"/>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C57F19-012C-4F06-A53D-2149B193F8D5}"/>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6E6F2492-1F5D-4BE5-9BF9-E2FA434E4983}"/>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3D47B94C-197D-42A1-9093-AF6009BA318B}" type="datetime1">
              <a:rPr lang="en-US"/>
              <a:pPr>
                <a:defRPr/>
              </a:pPr>
              <a:t>3/4/2020</a:t>
            </a:fld>
            <a:endParaRPr dirty="0"/>
          </a:p>
        </p:txBody>
      </p:sp>
      <p:sp>
        <p:nvSpPr>
          <p:cNvPr id="8"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9"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397BE5DC-BB5F-4576-A280-C22EF26535A1}" type="slidenum">
              <a:rPr/>
              <a:pPr>
                <a:defRPr/>
              </a:pPr>
              <a:t>‹#›</a:t>
            </a:fld>
            <a:endParaRPr dirty="0"/>
          </a:p>
        </p:txBody>
      </p:sp>
    </p:spTree>
    <p:extLst>
      <p:ext uri="{BB962C8B-B14F-4D97-AF65-F5344CB8AC3E}">
        <p14:creationId xmlns:p14="http://schemas.microsoft.com/office/powerpoint/2010/main" val="270873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F830-5E9A-4BF8-A331-FCDEBD0B0485}"/>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FE480D84-0A77-4850-BFC0-A2AD54AA0C06}" type="datetime1">
              <a:rPr lang="en-US"/>
              <a:pPr>
                <a:defRPr/>
              </a:pPr>
              <a:t>3/4/2020</a:t>
            </a:fld>
            <a:endParaRPr dirty="0"/>
          </a:p>
        </p:txBody>
      </p:sp>
      <p:sp>
        <p:nvSpPr>
          <p:cNvPr id="4"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5"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60894750-1E72-483B-B85E-7EF864735AE2}" type="slidenum">
              <a:rPr/>
              <a:pPr>
                <a:defRPr/>
              </a:pPr>
              <a:t>‹#›</a:t>
            </a:fld>
            <a:endParaRPr dirty="0"/>
          </a:p>
        </p:txBody>
      </p:sp>
    </p:spTree>
    <p:extLst>
      <p:ext uri="{BB962C8B-B14F-4D97-AF65-F5344CB8AC3E}">
        <p14:creationId xmlns:p14="http://schemas.microsoft.com/office/powerpoint/2010/main" val="317690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924109BE-13D4-4C86-9D2E-4D88197D7375}" type="datetime1">
              <a:rPr lang="en-US"/>
              <a:pPr>
                <a:defRPr/>
              </a:pPr>
              <a:t>3/4/2020</a:t>
            </a:fld>
            <a:endParaRPr dirty="0"/>
          </a:p>
        </p:txBody>
      </p:sp>
      <p:sp>
        <p:nvSpPr>
          <p:cNvPr id="3"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4"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D322EED5-EAEE-4043-904F-BB8502EF99A8}" type="slidenum">
              <a:rPr/>
              <a:pPr>
                <a:defRPr/>
              </a:pPr>
              <a:t>‹#›</a:t>
            </a:fld>
            <a:endParaRPr dirty="0"/>
          </a:p>
        </p:txBody>
      </p:sp>
    </p:spTree>
    <p:extLst>
      <p:ext uri="{BB962C8B-B14F-4D97-AF65-F5344CB8AC3E}">
        <p14:creationId xmlns:p14="http://schemas.microsoft.com/office/powerpoint/2010/main" val="160744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E804-DB8E-49DF-A4B0-A4F5135184A5}"/>
              </a:ext>
            </a:extLst>
          </p:cNvPr>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7264A997-2F63-475F-8249-A4CEEB5A54D6}"/>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F98B6E-B092-4254-A438-889FAC9CFE11}"/>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87ADF6CF-0AF1-413F-9609-49D0099D3AD5}" type="datetime1">
              <a:rPr lang="en-US"/>
              <a:pPr>
                <a:defRPr/>
              </a:pPr>
              <a:t>3/4/2020</a:t>
            </a:fld>
            <a:endParaRPr dirty="0"/>
          </a:p>
        </p:txBody>
      </p:sp>
      <p:sp>
        <p:nvSpPr>
          <p:cNvPr id="6"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07D80D2C-AC70-457B-AA19-30EF97D5FDB8}" type="slidenum">
              <a:rPr/>
              <a:pPr>
                <a:defRPr/>
              </a:pPr>
              <a:t>‹#›</a:t>
            </a:fld>
            <a:endParaRPr dirty="0"/>
          </a:p>
        </p:txBody>
      </p:sp>
    </p:spTree>
    <p:extLst>
      <p:ext uri="{BB962C8B-B14F-4D97-AF65-F5344CB8AC3E}">
        <p14:creationId xmlns:p14="http://schemas.microsoft.com/office/powerpoint/2010/main" val="255819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19A7-5196-4ECC-B23A-08CF5474FEC1}"/>
              </a:ext>
            </a:extLst>
          </p:cNvPr>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3214ADBE-5C65-497B-AF1D-9CE0E59F4757}"/>
              </a:ext>
            </a:extLst>
          </p:cNvPr>
          <p:cNvSpPr txBox="1">
            <a:spLocks noGrp="1"/>
          </p:cNvSpPr>
          <p:nvPr>
            <p:ph type="pic" idx="1"/>
          </p:nvPr>
        </p:nvSpPr>
        <p:spPr>
          <a:xfrm>
            <a:off x="3887388" y="987423"/>
            <a:ext cx="4629149" cy="4873623"/>
          </a:xfrm>
        </p:spPr>
        <p:txBody>
          <a:bodyPr>
            <a:normAutofit/>
          </a:bodyPr>
          <a:lstStyle>
            <a:lvl1pPr marL="0" indent="0">
              <a:buNone/>
              <a:defRPr sz="3200"/>
            </a:lvl1pPr>
          </a:lstStyle>
          <a:p>
            <a:pPr lvl="0"/>
            <a:r>
              <a:rPr lang="en-US" noProof="0" dirty="0"/>
              <a:t>Click icon to add picture</a:t>
            </a:r>
          </a:p>
        </p:txBody>
      </p:sp>
      <p:sp>
        <p:nvSpPr>
          <p:cNvPr id="4" name="Text Placeholder 3">
            <a:extLst>
              <a:ext uri="{FF2B5EF4-FFF2-40B4-BE49-F238E27FC236}">
                <a16:creationId xmlns:a16="http://schemas.microsoft.com/office/drawing/2014/main" id="{C5FE2982-8307-4ED6-BACA-AD4891D515CB}"/>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3D4654C4-1861-426B-B44D-B9EE61F20820}" type="datetime1">
              <a:rPr lang="en-US"/>
              <a:pPr>
                <a:defRPr/>
              </a:pPr>
              <a:t>3/4/2020</a:t>
            </a:fld>
            <a:endParaRPr dirty="0"/>
          </a:p>
        </p:txBody>
      </p:sp>
      <p:sp>
        <p:nvSpPr>
          <p:cNvPr id="6"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F8A94EE3-D8F1-45B6-988E-FC734E1E0670}" type="slidenum">
              <a:rPr/>
              <a:pPr>
                <a:defRPr/>
              </a:pPr>
              <a:t>‹#›</a:t>
            </a:fld>
            <a:endParaRPr dirty="0"/>
          </a:p>
        </p:txBody>
      </p:sp>
    </p:spTree>
    <p:extLst>
      <p:ext uri="{BB962C8B-B14F-4D97-AF65-F5344CB8AC3E}">
        <p14:creationId xmlns:p14="http://schemas.microsoft.com/office/powerpoint/2010/main" val="263502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txBox="1">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2"/>
          </p:nvPr>
        </p:nvSpPr>
        <p:spPr>
          <a:xfrm>
            <a:off x="628650" y="6356350"/>
            <a:ext cx="2057400" cy="365125"/>
          </a:xfrm>
          <a:prstGeom prst="rect">
            <a:avLst/>
          </a:prstGeom>
          <a:noFill/>
          <a:ln>
            <a:noFill/>
          </a:ln>
        </p:spPr>
        <p:txBody>
          <a:bodyPr vert="horz" wrap="square" lIns="91440" tIns="45720" rIns="91440" bIns="45720" anchor="ctr" anchorCtr="0" compatLnSpc="1">
            <a:noAutofit/>
          </a:bodyPr>
          <a:lstStyle>
            <a:lvl1pPr marL="0" marR="0" lvl="0" indent="0" algn="l" defTabSz="4572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a:defRPr/>
            </a:pPr>
            <a:fld id="{DBF6B4FE-C7F2-4994-BB12-BB4D517A2EB5}" type="datetime1">
              <a:rPr lang="en-US"/>
              <a:pPr>
                <a:defRPr/>
              </a:pPr>
              <a:t>3/4/2020</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3"/>
          </p:nvPr>
        </p:nvSpPr>
        <p:spPr>
          <a:xfrm>
            <a:off x="3028950" y="6356350"/>
            <a:ext cx="3086100" cy="365125"/>
          </a:xfrm>
          <a:prstGeom prst="rect">
            <a:avLst/>
          </a:prstGeom>
          <a:noFill/>
          <a:ln>
            <a:noFill/>
          </a:ln>
        </p:spPr>
        <p:txBody>
          <a:bodyPr vert="horz" wrap="square" lIns="91440" tIns="45720" rIns="91440" bIns="45720" anchor="ctr" anchorCtr="1" compatLnSpc="1">
            <a:noAutofit/>
          </a:bodyPr>
          <a:lstStyle>
            <a:lvl1pPr marL="0" marR="0" lvl="0" indent="0" algn="ctr" defTabSz="457200" rtl="0" eaLnBrk="1" fontAlgn="auto" hangingPunct="1">
              <a:lnSpc>
                <a:spcPct val="100000"/>
              </a:lnSpc>
              <a:spcBef>
                <a:spcPts val="0"/>
              </a:spcBef>
              <a:spcAft>
                <a:spcPts val="0"/>
              </a:spcAft>
              <a:buNone/>
              <a:tabLst/>
              <a:defRPr lang="en-GB" sz="1200" b="0" i="0" u="none" strike="noStrike" kern="1200" cap="none" spc="0" baseline="0" dirty="0">
                <a:solidFill>
                  <a:srgbClr val="898989"/>
                </a:solidFill>
                <a:uFillTx/>
                <a:latin typeface="Calibri"/>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4"/>
          </p:nvPr>
        </p:nvSpPr>
        <p:spPr>
          <a:xfrm>
            <a:off x="6457950" y="6356350"/>
            <a:ext cx="2057400" cy="365125"/>
          </a:xfrm>
          <a:prstGeom prst="rect">
            <a:avLst/>
          </a:prstGeom>
          <a:noFill/>
          <a:ln>
            <a:noFill/>
          </a:ln>
        </p:spPr>
        <p:txBody>
          <a:bodyPr vert="horz" wrap="square" lIns="91440" tIns="45720" rIns="91440" bIns="45720" anchor="ctr" anchorCtr="0" compatLnSpc="1">
            <a:noAutofit/>
          </a:bodyPr>
          <a:lstStyle>
            <a:lvl1pPr marL="0" marR="0" lvl="0" indent="0" algn="r" defTabSz="4572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a:defRPr/>
            </a:pPr>
            <a:fld id="{B7C61D16-7583-49FC-AC4F-CB1111FE15BC}"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p:transition spd="slow"/>
  <p:txStyles>
    <p:titleStyle>
      <a:lvl1pPr algn="l" rtl="0" eaLnBrk="0" fontAlgn="base" hangingPunct="0">
        <a:lnSpc>
          <a:spcPct val="90000"/>
        </a:lnSpc>
        <a:spcBef>
          <a:spcPct val="0"/>
        </a:spcBef>
        <a:spcAft>
          <a:spcPct val="0"/>
        </a:spcAft>
        <a:defRPr lang="en-US" sz="4400" kern="1200">
          <a:solidFill>
            <a:srgbClr val="000000"/>
          </a:solidFill>
          <a:latin typeface="Calibri Light"/>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9019E3-B8CF-4609-A885-03AD01EF5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5406" y="698923"/>
            <a:ext cx="3020544" cy="1484783"/>
          </a:xfrm>
          <a:prstGeom prst="rect">
            <a:avLst/>
          </a:prstGeom>
        </p:spPr>
      </p:pic>
      <p:sp>
        <p:nvSpPr>
          <p:cNvPr id="20482" name="Title 1"/>
          <p:cNvSpPr txBox="1">
            <a:spLocks noGrp="1" noChangeArrowheads="1"/>
          </p:cNvSpPr>
          <p:nvPr>
            <p:ph type="title"/>
          </p:nvPr>
        </p:nvSpPr>
        <p:spPr>
          <a:xfrm>
            <a:off x="123825" y="172338"/>
            <a:ext cx="8887600" cy="492125"/>
          </a:xfrm>
          <a:noFill/>
          <a:ln>
            <a:noFill/>
          </a:ln>
        </p:spPr>
        <p:txBody>
          <a:bodyPr anchorCtr="1"/>
          <a:lstStyle/>
          <a:p>
            <a:pPr algn="ctr" eaLnBrk="1" hangingPunct="1"/>
            <a:r>
              <a:rPr lang="en-GB" altLang="en-US" sz="3200" b="1" dirty="0" smtClean="0">
                <a:solidFill>
                  <a:srgbClr val="A14824"/>
                </a:solidFill>
                <a:latin typeface="Century Gothic" panose="020B0502020202020204" pitchFamily="34" charset="0"/>
              </a:rPr>
              <a:t>London</a:t>
            </a:r>
            <a:r>
              <a:rPr lang="en-GB" altLang="en-US" sz="3200" b="1" dirty="0" smtClean="0">
                <a:solidFill>
                  <a:srgbClr val="A14824"/>
                </a:solidFill>
                <a:latin typeface="Century Gothic" panose="020B0502020202020204" pitchFamily="34" charset="0"/>
              </a:rPr>
              <a:t>: </a:t>
            </a:r>
            <a:r>
              <a:rPr lang="en-GB" altLang="en-US" sz="3200" b="1" dirty="0">
                <a:solidFill>
                  <a:srgbClr val="A14824"/>
                </a:solidFill>
                <a:latin typeface="Century Gothic" panose="020B0502020202020204" pitchFamily="34" charset="0"/>
              </a:rPr>
              <a:t>KS2 Knowledge </a:t>
            </a:r>
            <a:r>
              <a:rPr lang="en-GB" altLang="en-US" sz="3200" b="1" dirty="0" smtClean="0">
                <a:solidFill>
                  <a:srgbClr val="A14824"/>
                </a:solidFill>
                <a:latin typeface="Century Gothic" panose="020B0502020202020204" pitchFamily="34" charset="0"/>
              </a:rPr>
              <a:t>Organiser</a:t>
            </a:r>
            <a:endParaRPr lang="en-GB" altLang="en-US" sz="3200" b="1" dirty="0">
              <a:solidFill>
                <a:srgbClr val="A14824"/>
              </a:solidFill>
              <a:latin typeface="Century Gothic" panose="020B0502020202020204" pitchFamily="34" charset="0"/>
            </a:endParaRPr>
          </a:p>
        </p:txBody>
      </p:sp>
      <p:graphicFrame>
        <p:nvGraphicFramePr>
          <p:cNvPr id="3" name="Content Placeholder 3">
            <a:extLst>
              <a:ext uri="{FF2B5EF4-FFF2-40B4-BE49-F238E27FC236}">
                <a16:creationId xmlns:a16="http://schemas.microsoft.com/office/drawing/2014/main" id="{19CD4200-EED8-46A5-81B6-5DBD0DD2F7B8}"/>
              </a:ext>
            </a:extLst>
          </p:cNvPr>
          <p:cNvGraphicFramePr>
            <a:graphicFrameLocks noGrp="1"/>
          </p:cNvGraphicFramePr>
          <p:nvPr>
            <p:ph idx="1"/>
            <p:extLst>
              <p:ext uri="{D42A27DB-BD31-4B8C-83A1-F6EECF244321}">
                <p14:modId xmlns:p14="http://schemas.microsoft.com/office/powerpoint/2010/main" val="2323728417"/>
              </p:ext>
            </p:extLst>
          </p:nvPr>
        </p:nvGraphicFramePr>
        <p:xfrm>
          <a:off x="123825" y="628093"/>
          <a:ext cx="8570996" cy="6134465"/>
        </p:xfrm>
        <a:graphic>
          <a:graphicData uri="http://schemas.openxmlformats.org/drawingml/2006/table">
            <a:tbl>
              <a:tblPr firstRow="1" bandRow="1">
                <a:effectLst/>
                <a:tableStyleId>{5C22544A-7EE6-4342-B048-85BDC9FD1C3A}</a:tableStyleId>
              </a:tblPr>
              <a:tblGrid>
                <a:gridCol w="1366389">
                  <a:extLst>
                    <a:ext uri="{9D8B030D-6E8A-4147-A177-3AD203B41FA5}">
                      <a16:colId xmlns:a16="http://schemas.microsoft.com/office/drawing/2014/main" val="4186730976"/>
                    </a:ext>
                  </a:extLst>
                </a:gridCol>
                <a:gridCol w="2385623">
                  <a:extLst>
                    <a:ext uri="{9D8B030D-6E8A-4147-A177-3AD203B41FA5}">
                      <a16:colId xmlns:a16="http://schemas.microsoft.com/office/drawing/2014/main" val="2628771195"/>
                    </a:ext>
                  </a:extLst>
                </a:gridCol>
                <a:gridCol w="2903969">
                  <a:extLst>
                    <a:ext uri="{9D8B030D-6E8A-4147-A177-3AD203B41FA5}">
                      <a16:colId xmlns:a16="http://schemas.microsoft.com/office/drawing/2014/main" val="308867682"/>
                    </a:ext>
                  </a:extLst>
                </a:gridCol>
                <a:gridCol w="1915015">
                  <a:extLst>
                    <a:ext uri="{9D8B030D-6E8A-4147-A177-3AD203B41FA5}">
                      <a16:colId xmlns:a16="http://schemas.microsoft.com/office/drawing/2014/main" val="3368322103"/>
                    </a:ext>
                  </a:extLst>
                </a:gridCol>
              </a:tblGrid>
              <a:tr h="336565">
                <a:tc gridSpan="2">
                  <a:txBody>
                    <a:bodyPr/>
                    <a:lstStyle/>
                    <a:p>
                      <a:pPr lvl="0" algn="ctr"/>
                      <a:r>
                        <a:rPr lang="en-GB" sz="1800" dirty="0">
                          <a:solidFill>
                            <a:schemeClr val="bg1"/>
                          </a:solidFill>
                          <a:latin typeface="Century Gothic" pitchFamily="34"/>
                        </a:rPr>
                        <a:t>Subject Specific Vocabulary</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14824"/>
                    </a:solidFill>
                  </a:tcPr>
                </a:tc>
                <a:tc hMerge="1">
                  <a:txBody>
                    <a:bodyPr/>
                    <a:lstStyle/>
                    <a:p>
                      <a:endParaRPr lang="en-GB"/>
                    </a:p>
                  </a:txBody>
                  <a:tcPr/>
                </a:tc>
                <a:tc rowSpan="4">
                  <a:txBody>
                    <a:bodyPr/>
                    <a:lstStyle/>
                    <a:p>
                      <a:pPr lvl="0"/>
                      <a:endParaRPr lang="en-GB" sz="1800" dirty="0">
                        <a:solidFill>
                          <a:srgbClr val="C00000"/>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GB" sz="1800" dirty="0">
                          <a:solidFill>
                            <a:schemeClr val="bg1"/>
                          </a:solidFill>
                          <a:latin typeface="Century Gothic" pitchFamily="34"/>
                        </a:rPr>
                        <a:t>Exciting Books</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14824"/>
                    </a:solidFill>
                  </a:tcPr>
                </a:tc>
                <a:extLst>
                  <a:ext uri="{0D108BD9-81ED-4DB2-BD59-A6C34878D82A}">
                    <a16:rowId xmlns:a16="http://schemas.microsoft.com/office/drawing/2014/main" val="4195188173"/>
                  </a:ext>
                </a:extLst>
              </a:tr>
              <a:tr h="476796">
                <a:tc>
                  <a:txBody>
                    <a:bodyPr/>
                    <a:lstStyle/>
                    <a:p>
                      <a:pPr lvl="0"/>
                      <a:r>
                        <a:rPr lang="en-GB" sz="1200" b="1" dirty="0">
                          <a:solidFill>
                            <a:srgbClr val="A14824"/>
                          </a:solidFill>
                          <a:latin typeface="Century Gothic" pitchFamily="34"/>
                        </a:rPr>
                        <a:t>Ordnance Survey</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800" b="0" i="0" u="none" strike="noStrike" kern="1200" dirty="0">
                          <a:solidFill>
                            <a:schemeClr val="tx1"/>
                          </a:solidFill>
                          <a:effectLst/>
                          <a:latin typeface="Century Gothic" panose="020B0502020202020204" pitchFamily="34" charset="0"/>
                          <a:ea typeface="+mn-ea"/>
                          <a:cs typeface="+mn-cs"/>
                        </a:rPr>
                        <a:t>An Ordnance Survey map is a detailed map produced by mapping agency of the United Kingdom</a:t>
                      </a:r>
                      <a:r>
                        <a:rPr lang="en-GB" sz="800" b="0" i="0" u="none" strike="noStrike" kern="1200" baseline="0" dirty="0">
                          <a:solidFill>
                            <a:schemeClr val="tx1"/>
                          </a:solidFill>
                          <a:effectLst/>
                          <a:latin typeface="Century Gothic" panose="020B0502020202020204" pitchFamily="34" charset="0"/>
                          <a:ea typeface="+mn-ea"/>
                          <a:cs typeface="+mn-cs"/>
                        </a:rPr>
                        <a:t> (UK)</a:t>
                      </a:r>
                      <a:r>
                        <a:rPr lang="en-GB" sz="800" b="0" i="0" u="none" strike="noStrike" kern="1200" dirty="0">
                          <a:solidFill>
                            <a:schemeClr val="tx1"/>
                          </a:solidFill>
                          <a:effectLst/>
                          <a:latin typeface="Century Gothic" panose="020B0502020202020204" pitchFamily="34" charset="0"/>
                          <a:ea typeface="+mn-ea"/>
                          <a:cs typeface="+mn-cs"/>
                        </a:rPr>
                        <a:t>.</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sz="18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7">
                  <a:txBody>
                    <a:bodyPr/>
                    <a:lstStyle/>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050" dirty="0" smtClean="0"/>
                    </a:p>
                    <a:p>
                      <a:r>
                        <a:rPr lang="en-GB" sz="1050" dirty="0" smtClean="0"/>
                        <a:t> </a:t>
                      </a:r>
                      <a:endParaRPr lang="en-GB" sz="1050" dirty="0" smtClean="0"/>
                    </a:p>
                    <a:p>
                      <a:pPr algn="ctr"/>
                      <a:endParaRPr lang="en-GB" sz="1400" b="0" dirty="0" smtClean="0">
                        <a:solidFill>
                          <a:srgbClr val="000000"/>
                        </a:solidFill>
                      </a:endParaRPr>
                    </a:p>
                    <a:p>
                      <a:pPr algn="ctr"/>
                      <a:r>
                        <a:rPr lang="en-GB" sz="1600" b="1" dirty="0" smtClean="0">
                          <a:solidFill>
                            <a:schemeClr val="bg1"/>
                          </a:solidFill>
                          <a:latin typeface="Century Gothic" panose="020B0502020202020204" pitchFamily="34" charset="0"/>
                        </a:rPr>
                        <a:t>Geography Skills</a:t>
                      </a:r>
                      <a:endParaRPr lang="en-GB" sz="1600" b="1" dirty="0">
                        <a:solidFill>
                          <a:schemeClr val="bg1"/>
                        </a:solidFill>
                        <a:latin typeface="Century Gothic" panose="020B0502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14824"/>
                    </a:solidFill>
                  </a:tcPr>
                </a:tc>
                <a:extLst>
                  <a:ext uri="{0D108BD9-81ED-4DB2-BD59-A6C34878D82A}">
                    <a16:rowId xmlns:a16="http://schemas.microsoft.com/office/drawing/2014/main" val="1621418414"/>
                  </a:ext>
                </a:extLst>
              </a:tr>
              <a:tr h="462773">
                <a:tc>
                  <a:txBody>
                    <a:bodyPr/>
                    <a:lstStyle/>
                    <a:p>
                      <a:pPr lvl="0"/>
                      <a:r>
                        <a:rPr lang="en-GB" sz="1200" b="1" dirty="0">
                          <a:solidFill>
                            <a:srgbClr val="A14824"/>
                          </a:solidFill>
                          <a:latin typeface="Century Gothic" pitchFamily="34"/>
                        </a:rPr>
                        <a:t>symbol</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800" b="0" i="0" u="none" strike="noStrike" kern="1200" dirty="0">
                          <a:solidFill>
                            <a:schemeClr val="tx1"/>
                          </a:solidFill>
                          <a:effectLst/>
                          <a:latin typeface="Century Gothic" panose="020B0502020202020204" pitchFamily="34" charset="0"/>
                          <a:ea typeface="+mn-ea"/>
                          <a:cs typeface="+mn-cs"/>
                        </a:rPr>
                        <a:t>Map symbols are used to represent real objects. Both shapes and colours can be used for symbols on maps.</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49980100"/>
                  </a:ext>
                </a:extLst>
              </a:tr>
              <a:tr h="0">
                <a:tc rowSpan="2">
                  <a:txBody>
                    <a:bodyPr/>
                    <a:lstStyle/>
                    <a:p>
                      <a:pPr lvl="0"/>
                      <a:r>
                        <a:rPr lang="en-GB" sz="1200" b="1" dirty="0" smtClean="0">
                          <a:solidFill>
                            <a:srgbClr val="A14824"/>
                          </a:solidFill>
                          <a:latin typeface="Century Gothic" pitchFamily="34"/>
                        </a:rPr>
                        <a:t>river</a:t>
                      </a:r>
                      <a:endParaRPr lang="en-GB" sz="1200" b="1" dirty="0">
                        <a:solidFill>
                          <a:srgbClr val="A14824"/>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800" b="0" i="0" u="none" strike="noStrike" kern="1200" dirty="0" smtClean="0">
                          <a:solidFill>
                            <a:schemeClr val="tx1"/>
                          </a:solidFill>
                          <a:effectLst/>
                          <a:latin typeface="Century Gothic" panose="020B0502020202020204" pitchFamily="34" charset="0"/>
                          <a:ea typeface="+mn-ea"/>
                          <a:cs typeface="+mn-cs"/>
                        </a:rPr>
                        <a:t>A river is a flowing, moving stream of water. Usually a river feeds water into an ocean, lake, pond, or even another river.</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48615508"/>
                  </a:ext>
                </a:extLst>
              </a:tr>
              <a:tr h="473720">
                <a:tc vMerge="1">
                  <a:txBody>
                    <a:bodyPr/>
                    <a:lstStyle/>
                    <a:p>
                      <a:endParaRPr lang="en-GB"/>
                    </a:p>
                  </a:txBody>
                  <a:tcPr/>
                </a:tc>
                <a:tc vMerge="1">
                  <a:txBody>
                    <a:bodyPr/>
                    <a:lstStyle/>
                    <a:p>
                      <a:endParaRPr lang="en-GB"/>
                    </a:p>
                  </a:txBody>
                  <a:tcPr/>
                </a:tc>
                <a:tc>
                  <a:txBody>
                    <a:bodyPr/>
                    <a:lstStyle/>
                    <a:p>
                      <a:pPr lvl="0" algn="ctr"/>
                      <a:r>
                        <a:rPr lang="en-GB" sz="1600" b="1" dirty="0">
                          <a:solidFill>
                            <a:srgbClr val="A14824"/>
                          </a:solidFill>
                          <a:latin typeface="Century Gothic" pitchFamily="34"/>
                        </a:rPr>
                        <a:t>Sticky Knowledge about </a:t>
                      </a:r>
                      <a:r>
                        <a:rPr lang="en-GB" sz="1600" b="1" dirty="0" smtClean="0">
                          <a:solidFill>
                            <a:srgbClr val="A14824"/>
                          </a:solidFill>
                          <a:latin typeface="Century Gothic" pitchFamily="34"/>
                        </a:rPr>
                        <a:t>London</a:t>
                      </a:r>
                      <a:endParaRPr lang="en-GB" sz="1600" b="1" dirty="0">
                        <a:solidFill>
                          <a:srgbClr val="A14824"/>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C2B1"/>
                    </a:solidFill>
                  </a:tcPr>
                </a:tc>
                <a:tc vMerge="1">
                  <a:txBody>
                    <a:bodyPr/>
                    <a:lstStyle/>
                    <a:p>
                      <a:endParaRPr lang="en-GB"/>
                    </a:p>
                  </a:txBody>
                  <a:tcPr/>
                </a:tc>
                <a:extLst>
                  <a:ext uri="{0D108BD9-81ED-4DB2-BD59-A6C34878D82A}">
                    <a16:rowId xmlns:a16="http://schemas.microsoft.com/office/drawing/2014/main" val="141165914"/>
                  </a:ext>
                </a:extLst>
              </a:tr>
              <a:tr h="336565">
                <a:tc>
                  <a:txBody>
                    <a:bodyPr/>
                    <a:lstStyle/>
                    <a:p>
                      <a:pPr lvl="0"/>
                      <a:r>
                        <a:rPr lang="en-GB" sz="1200" b="1" dirty="0" smtClean="0">
                          <a:solidFill>
                            <a:srgbClr val="A14824"/>
                          </a:solidFill>
                          <a:latin typeface="Century Gothic" pitchFamily="34"/>
                        </a:rPr>
                        <a:t>Physical feature</a:t>
                      </a:r>
                      <a:endParaRPr lang="en-GB" sz="1200" b="1" dirty="0">
                        <a:solidFill>
                          <a:srgbClr val="A14824"/>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800" b="0" dirty="0" smtClean="0">
                          <a:solidFill>
                            <a:schemeClr val="tx1"/>
                          </a:solidFill>
                          <a:latin typeface="Century Gothic" panose="020B0502020202020204" pitchFamily="34" charset="0"/>
                        </a:rPr>
                        <a:t>Physical characteristics are defining traits or features about the</a:t>
                      </a:r>
                      <a:r>
                        <a:rPr lang="en-GB" sz="800" b="0" baseline="0" dirty="0" smtClean="0">
                          <a:solidFill>
                            <a:schemeClr val="tx1"/>
                          </a:solidFill>
                          <a:latin typeface="Century Gothic" panose="020B0502020202020204" pitchFamily="34" charset="0"/>
                        </a:rPr>
                        <a:t> location</a:t>
                      </a:r>
                      <a:r>
                        <a:rPr lang="en-GB" sz="800" b="0" dirty="0" smtClean="0">
                          <a:solidFill>
                            <a:schemeClr val="tx1"/>
                          </a:solidFill>
                          <a:latin typeface="Century Gothic" panose="020B0502020202020204" pitchFamily="34" charset="0"/>
                        </a:rPr>
                        <a:t>. </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900" b="0" dirty="0" smtClean="0">
                          <a:solidFill>
                            <a:schemeClr val="tx1"/>
                          </a:solidFill>
                          <a:latin typeface="Century Gothic" panose="020B0502020202020204" pitchFamily="34" charset="0"/>
                        </a:rPr>
                        <a:t>London</a:t>
                      </a:r>
                      <a:r>
                        <a:rPr lang="en-GB" sz="900" b="0" baseline="0" dirty="0" smtClean="0">
                          <a:solidFill>
                            <a:schemeClr val="tx1"/>
                          </a:solidFill>
                          <a:latin typeface="Century Gothic" panose="020B0502020202020204" pitchFamily="34" charset="0"/>
                        </a:rPr>
                        <a:t> is the capital city of Great Britain and is a diverse and vibrant place</a:t>
                      </a:r>
                      <a:endParaRPr lang="en-GB" sz="900" b="0" dirty="0">
                        <a:solidFill>
                          <a:schemeClr val="tx1"/>
                        </a:solidFill>
                        <a:latin typeface="Century Gothic" panose="020B0502020202020204" pitchFamily="34" charset="0"/>
                      </a:endParaRP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C2B1"/>
                    </a:solidFill>
                  </a:tcPr>
                </a:tc>
                <a:tc vMerge="1">
                  <a:txBody>
                    <a:bodyPr/>
                    <a:lstStyle/>
                    <a:p>
                      <a:endParaRPr lang="en-GB"/>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88719031"/>
                  </a:ext>
                </a:extLst>
              </a:tr>
              <a:tr h="588981">
                <a:tc>
                  <a:txBody>
                    <a:bodyPr/>
                    <a:lstStyle/>
                    <a:p>
                      <a:pPr lvl="0"/>
                      <a:r>
                        <a:rPr lang="en-GB" sz="1200" b="1" dirty="0" smtClean="0">
                          <a:solidFill>
                            <a:srgbClr val="A14824"/>
                          </a:solidFill>
                          <a:latin typeface="Century Gothic" pitchFamily="34"/>
                        </a:rPr>
                        <a:t>Human feature</a:t>
                      </a:r>
                      <a:endParaRPr lang="en-GB" sz="1200" b="1" dirty="0">
                        <a:solidFill>
                          <a:srgbClr val="A14824"/>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Century Gothic" panose="020B0502020202020204" pitchFamily="34" charset="0"/>
                        </a:rPr>
                        <a:t>Human geography relates only to the human environment; something that is built by humans and would not have existed in nature without humans.</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lvl="0" indent="-171450">
                        <a:buFont typeface="Wingdings" panose="05000000000000000000" pitchFamily="2" charset="2"/>
                        <a:buChar char="q"/>
                      </a:pPr>
                      <a:r>
                        <a:rPr lang="en-GB" sz="900" b="0" dirty="0" smtClean="0">
                          <a:solidFill>
                            <a:schemeClr val="tx1"/>
                          </a:solidFill>
                          <a:latin typeface="Century Gothic" panose="020B0502020202020204" pitchFamily="34" charset="0"/>
                        </a:rPr>
                        <a:t>A</a:t>
                      </a:r>
                      <a:r>
                        <a:rPr lang="en-GB" sz="900" b="0" baseline="0" dirty="0" smtClean="0">
                          <a:solidFill>
                            <a:schemeClr val="tx1"/>
                          </a:solidFill>
                          <a:latin typeface="Century Gothic" panose="020B0502020202020204" pitchFamily="34" charset="0"/>
                        </a:rPr>
                        <a:t> key physical feature is the River Thames around which London was developed.  It is 296 km long, making it the longest River walk in Europe.</a:t>
                      </a:r>
                      <a:endParaRPr lang="en-GB" sz="900" b="0"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C2B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dirty="0">
                        <a:solidFill>
                          <a:schemeClr val="bg1"/>
                        </a:solidFill>
                        <a:latin typeface="Century Gothic" pitchFamily="34"/>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14824"/>
                    </a:solidFill>
                  </a:tcPr>
                </a:tc>
                <a:extLst>
                  <a:ext uri="{0D108BD9-81ED-4DB2-BD59-A6C34878D82A}">
                    <a16:rowId xmlns:a16="http://schemas.microsoft.com/office/drawing/2014/main" val="1499112"/>
                  </a:ext>
                </a:extLst>
              </a:tr>
              <a:tr h="462773">
                <a:tc>
                  <a:txBody>
                    <a:bodyPr/>
                    <a:lstStyle/>
                    <a:p>
                      <a:pPr lvl="0"/>
                      <a:r>
                        <a:rPr lang="en-GB" sz="1200" b="1" dirty="0" smtClean="0">
                          <a:solidFill>
                            <a:srgbClr val="A14824"/>
                          </a:solidFill>
                          <a:latin typeface="Century Gothic" pitchFamily="34"/>
                        </a:rPr>
                        <a:t>Tourist attraction</a:t>
                      </a:r>
                      <a:endParaRPr lang="en-GB" sz="1200" b="1" dirty="0">
                        <a:solidFill>
                          <a:srgbClr val="A14824"/>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800" b="0" dirty="0" smtClean="0">
                          <a:solidFill>
                            <a:schemeClr val="tx1"/>
                          </a:solidFill>
                          <a:latin typeface="Century Gothic" panose="020B0502020202020204" pitchFamily="34" charset="0"/>
                        </a:rPr>
                        <a:t>A place that people visit for pleasure and interest, usually while they are on holiday</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900" b="0" i="0" u="none" strike="noStrike" kern="1200" dirty="0" smtClean="0">
                          <a:solidFill>
                            <a:srgbClr val="000000"/>
                          </a:solidFill>
                          <a:effectLst/>
                          <a:latin typeface="Century Gothic" panose="020B0502020202020204" pitchFamily="34" charset="0"/>
                          <a:ea typeface="+mn-ea"/>
                          <a:cs typeface="+mn-cs"/>
                        </a:rPr>
                        <a:t>Human</a:t>
                      </a:r>
                      <a:r>
                        <a:rPr lang="en-GB" sz="900" b="0" i="0" u="none" strike="noStrike" kern="1200" baseline="0" dirty="0" smtClean="0">
                          <a:solidFill>
                            <a:srgbClr val="000000"/>
                          </a:solidFill>
                          <a:effectLst/>
                          <a:latin typeface="Century Gothic" panose="020B0502020202020204" pitchFamily="34" charset="0"/>
                          <a:ea typeface="+mn-ea"/>
                          <a:cs typeface="+mn-cs"/>
                        </a:rPr>
                        <a:t> features have changed and evolved over time: tourist attractions, density/population, street planning.  The London Underground is a system of electric trains and is the oldest underground railway in the world.  There are 402 km of lines.</a:t>
                      </a:r>
                      <a:endParaRPr lang="en-GB" sz="900" b="0"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C2B1"/>
                    </a:solidFill>
                  </a:tcPr>
                </a:tc>
                <a:tc vMerge="1">
                  <a:txBody>
                    <a:bodyPr/>
                    <a:lstStyle/>
                    <a:p>
                      <a:pPr marL="285750" lvl="0" indent="-285750">
                        <a:buFont typeface="Arial" panose="020B0604020202020204" pitchFamily="34" charset="0"/>
                        <a:buChar char="•"/>
                      </a:pPr>
                      <a:endParaRPr lang="en-GB" sz="1200" b="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8623">
                <a:tc rowSpan="2">
                  <a:txBody>
                    <a:bodyPr/>
                    <a:lstStyle/>
                    <a:p>
                      <a:pPr lvl="0"/>
                      <a:r>
                        <a:rPr lang="en-GB" sz="1200" b="1" dirty="0">
                          <a:solidFill>
                            <a:srgbClr val="A14824"/>
                          </a:solidFill>
                          <a:latin typeface="Century Gothic" pitchFamily="34"/>
                        </a:rPr>
                        <a:t>grid reference</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800" b="0" i="0" u="none" strike="noStrike" kern="1200" dirty="0">
                          <a:solidFill>
                            <a:schemeClr val="tx1"/>
                          </a:solidFill>
                          <a:effectLst/>
                          <a:latin typeface="Century Gothic" panose="020B0502020202020204" pitchFamily="34" charset="0"/>
                          <a:ea typeface="+mn-ea"/>
                          <a:cs typeface="+mn-cs"/>
                        </a:rPr>
                        <a:t>Numerical grid references consist of an even number of digits. Eastings are written before Northings.</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2">
                  <a:txBody>
                    <a:bodyPr/>
                    <a:lstStyle/>
                    <a:p>
                      <a:pPr marL="285750" indent="-285750">
                        <a:buFont typeface="Wingdings" panose="05000000000000000000" pitchFamily="2" charset="2"/>
                        <a:buChar char="q"/>
                      </a:pPr>
                      <a:r>
                        <a:rPr lang="en-GB" sz="800" dirty="0" smtClean="0">
                          <a:latin typeface="Century Gothic" panose="020B0502020202020204" pitchFamily="34" charset="0"/>
                        </a:rPr>
                        <a:t>Compare</a:t>
                      </a:r>
                      <a:r>
                        <a:rPr lang="en-GB" sz="800" baseline="0" dirty="0" smtClean="0">
                          <a:latin typeface="Century Gothic" panose="020B0502020202020204" pitchFamily="34" charset="0"/>
                        </a:rPr>
                        <a:t> and contrast 2 locations (human and physical features)</a:t>
                      </a:r>
                      <a:endParaRPr lang="en-GB" sz="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6973506"/>
                  </a:ext>
                </a:extLst>
              </a:tr>
              <a:tr h="140194">
                <a:tc vMerge="1">
                  <a:txBody>
                    <a:bodyPr/>
                    <a:lstStyle/>
                    <a:p>
                      <a:endParaRPr lang="en-GB"/>
                    </a:p>
                  </a:txBody>
                  <a:tcPr/>
                </a:tc>
                <a:tc vMerge="1">
                  <a:txBody>
                    <a:bodyPr/>
                    <a:lstStyle/>
                    <a:p>
                      <a:endParaRPr lang="en-GB"/>
                    </a:p>
                  </a:txBody>
                  <a:tcPr/>
                </a:tc>
                <a:tc rowSpan="3">
                  <a:txBody>
                    <a:bodyPr/>
                    <a:lstStyle/>
                    <a:p>
                      <a:pPr marL="171450" indent="-171450">
                        <a:buFont typeface="Wingdings" panose="05000000000000000000" pitchFamily="2" charset="2"/>
                        <a:buChar char="q"/>
                      </a:pPr>
                      <a:endParaRPr lang="en-GB" sz="900" dirty="0" smtClean="0">
                        <a:latin typeface="Century Gothic" panose="020B0502020202020204" pitchFamily="34" charset="0"/>
                      </a:endParaRPr>
                    </a:p>
                    <a:p>
                      <a:pPr marL="171450" indent="-171450">
                        <a:buFont typeface="Wingdings" panose="05000000000000000000" pitchFamily="2" charset="2"/>
                        <a:buChar char="q"/>
                      </a:pPr>
                      <a:r>
                        <a:rPr lang="en-GB" sz="900" dirty="0" smtClean="0">
                          <a:latin typeface="Century Gothic" panose="020B0502020202020204" pitchFamily="34" charset="0"/>
                        </a:rPr>
                        <a:t>The world map that is familiar to most of us is the Mercator projection, but it is full of distortions so some countries appear larger or smaller than they actually are.</a:t>
                      </a:r>
                    </a:p>
                    <a:p>
                      <a:pPr marL="0" indent="0">
                        <a:buFont typeface="Wingdings" panose="05000000000000000000" pitchFamily="2" charset="2"/>
                        <a:buNone/>
                      </a:pPr>
                      <a:endParaRPr lang="en-GB" sz="9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C2B1"/>
                    </a:solidFill>
                  </a:tcPr>
                </a:tc>
                <a:tc vMerge="1">
                  <a:txBody>
                    <a:bodyPr/>
                    <a:lstStyle/>
                    <a:p>
                      <a:endParaRPr lang="en-GB"/>
                    </a:p>
                  </a:txBody>
                  <a:tcPr/>
                </a:tc>
                <a:extLst>
                  <a:ext uri="{0D108BD9-81ED-4DB2-BD59-A6C34878D82A}">
                    <a16:rowId xmlns:a16="http://schemas.microsoft.com/office/drawing/2014/main" val="1260637504"/>
                  </a:ext>
                </a:extLst>
              </a:tr>
              <a:tr h="476796">
                <a:tc>
                  <a:txBody>
                    <a:bodyPr/>
                    <a:lstStyle/>
                    <a:p>
                      <a:pPr lvl="0"/>
                      <a:r>
                        <a:rPr lang="en-GB" sz="1200" b="1" dirty="0">
                          <a:solidFill>
                            <a:srgbClr val="A14824"/>
                          </a:solidFill>
                          <a:latin typeface="Century Gothic" panose="020B0502020202020204" pitchFamily="34" charset="0"/>
                        </a:rPr>
                        <a:t>aerial photograph</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800" b="0" i="0" u="none" strike="noStrike" kern="1200" dirty="0">
                          <a:solidFill>
                            <a:schemeClr val="tx1"/>
                          </a:solidFill>
                          <a:effectLst/>
                          <a:latin typeface="Century Gothic" panose="020B0502020202020204" pitchFamily="34" charset="0"/>
                          <a:ea typeface="+mn-ea"/>
                          <a:cs typeface="+mn-cs"/>
                        </a:rPr>
                        <a:t>Aerial photography is the taking of photographs of the ground from an elevated/direct-down position.</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2">
                  <a:txBody>
                    <a:bodyPr/>
                    <a:lstStyle/>
                    <a:p>
                      <a:pPr marL="285750" indent="-285750">
                        <a:buFont typeface="Wingdings" panose="05000000000000000000" pitchFamily="2" charset="2"/>
                        <a:buChar char="q"/>
                      </a:pPr>
                      <a:r>
                        <a:rPr lang="en-GB" sz="800" dirty="0" smtClean="0">
                          <a:latin typeface="Century Gothic" panose="020B0502020202020204" pitchFamily="34" charset="0"/>
                        </a:rPr>
                        <a:t>Locate</a:t>
                      </a:r>
                      <a:r>
                        <a:rPr lang="en-GB" sz="800" baseline="0" dirty="0" smtClean="0">
                          <a:latin typeface="Century Gothic" panose="020B0502020202020204" pitchFamily="34" charset="0"/>
                        </a:rPr>
                        <a:t> countries and describe features studied using maps, atlases, globes and digital/computer mapping</a:t>
                      </a:r>
                      <a:endParaRPr lang="en-GB" sz="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32911"/>
                  </a:ext>
                </a:extLst>
              </a:tr>
              <a:tr h="224406">
                <a:tc rowSpan="3">
                  <a:txBody>
                    <a:bodyPr/>
                    <a:lstStyle/>
                    <a:p>
                      <a:pPr lvl="0"/>
                      <a:r>
                        <a:rPr lang="en-GB" sz="1200" b="1" dirty="0">
                          <a:solidFill>
                            <a:srgbClr val="A14824"/>
                          </a:solidFill>
                          <a:latin typeface="Century Gothic" pitchFamily="34"/>
                        </a:rPr>
                        <a:t>Greenwich meridian</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marL="0" marR="0" lvl="0" indent="0" algn="l" defTabSz="914400" rtl="0" fontAlgn="auto" hangingPunct="1">
                        <a:lnSpc>
                          <a:spcPct val="100000"/>
                        </a:lnSpc>
                        <a:spcBef>
                          <a:spcPts val="0"/>
                        </a:spcBef>
                        <a:spcAft>
                          <a:spcPts val="0"/>
                        </a:spcAft>
                        <a:buNone/>
                        <a:tabLst/>
                      </a:pPr>
                      <a:r>
                        <a:rPr lang="en-GB" sz="800" b="0" i="0" u="none" strike="noStrike" kern="1200" dirty="0">
                          <a:solidFill>
                            <a:schemeClr val="tx1"/>
                          </a:solidFill>
                          <a:effectLst/>
                          <a:latin typeface="Century Gothic" panose="020B0502020202020204" pitchFamily="34" charset="0"/>
                          <a:ea typeface="+mn-ea"/>
                          <a:cs typeface="+mn-cs"/>
                        </a:rPr>
                        <a:t>The prime meridian is the imaginary line that divides Earth into two equal parts: the Eastern Hemisphere and the Western Hemisphere,</a:t>
                      </a:r>
                      <a:r>
                        <a:rPr lang="en-GB" sz="800" b="0" i="0" u="none" strike="noStrike" kern="1200" baseline="0" dirty="0">
                          <a:solidFill>
                            <a:schemeClr val="tx1"/>
                          </a:solidFill>
                          <a:effectLst/>
                          <a:latin typeface="Century Gothic" panose="020B0502020202020204" pitchFamily="34" charset="0"/>
                          <a:ea typeface="+mn-ea"/>
                          <a:cs typeface="+mn-cs"/>
                        </a:rPr>
                        <a:t> often called the Greenwich meridian.</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51783954"/>
                  </a:ext>
                </a:extLst>
              </a:tr>
              <a:tr h="270264">
                <a:tc vMerge="1">
                  <a:txBody>
                    <a:bodyPr/>
                    <a:lstStyle/>
                    <a:p>
                      <a:endParaRPr lang="en-GB"/>
                    </a:p>
                  </a:txBody>
                  <a:tcPr/>
                </a:tc>
                <a:tc vMerge="1">
                  <a:txBody>
                    <a:bodyPr/>
                    <a:lstStyle/>
                    <a:p>
                      <a:endParaRPr lang="en-GB"/>
                    </a:p>
                  </a:txBody>
                  <a:tcPr/>
                </a:tc>
                <a:tc rowSpan="4">
                  <a:txBody>
                    <a:bodyPr/>
                    <a:lstStyle/>
                    <a:p>
                      <a:pPr marL="171450" indent="-171450">
                        <a:buFont typeface="Wingdings" panose="05000000000000000000" pitchFamily="2" charset="2"/>
                        <a:buChar char="q"/>
                      </a:pPr>
                      <a:r>
                        <a:rPr lang="en-GB" sz="900" b="0" dirty="0" smtClean="0">
                          <a:solidFill>
                            <a:schemeClr val="tx1"/>
                          </a:solidFill>
                          <a:latin typeface="Century Gothic" panose="020B0502020202020204" pitchFamily="34" charset="0"/>
                        </a:rPr>
                        <a:t>There are two norths: true north and magnetic north. True north is the direction of the geographic North Pole. Magnetic north is the direction the north end of a needle in a compass points.</a:t>
                      </a:r>
                      <a:endParaRPr lang="en-GB" sz="900" b="0"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C2B1"/>
                    </a:solidFill>
                  </a:tcPr>
                </a:tc>
                <a:tc>
                  <a:txBody>
                    <a:bodyPr/>
                    <a:lstStyle/>
                    <a:p>
                      <a:pPr marL="285750" indent="-285750">
                        <a:buFont typeface="Wingdings" panose="05000000000000000000" pitchFamily="2" charset="2"/>
                        <a:buChar char="q"/>
                      </a:pPr>
                      <a:r>
                        <a:rPr lang="en-GB" sz="800" dirty="0" smtClean="0">
                          <a:latin typeface="Century Gothic" panose="020B0502020202020204" pitchFamily="34" charset="0"/>
                        </a:rPr>
                        <a:t>Use</a:t>
                      </a:r>
                      <a:r>
                        <a:rPr lang="en-GB" sz="800" baseline="0" dirty="0" smtClean="0">
                          <a:latin typeface="Century Gothic" panose="020B0502020202020204" pitchFamily="34" charset="0"/>
                        </a:rPr>
                        <a:t> six-figure grid references</a:t>
                      </a:r>
                      <a:endParaRPr lang="en-GB" sz="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5360019"/>
                  </a:ext>
                </a:extLst>
              </a:tr>
              <a:tr h="250942">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285750" indent="-285750">
                        <a:buFont typeface="Wingdings" panose="05000000000000000000" pitchFamily="2" charset="2"/>
                        <a:buChar char="q"/>
                      </a:pPr>
                      <a:r>
                        <a:rPr lang="en-GB" sz="800" dirty="0" smtClean="0">
                          <a:latin typeface="Century Gothic" panose="020B0502020202020204" pitchFamily="34" charset="0"/>
                        </a:rPr>
                        <a:t>Record</a:t>
                      </a:r>
                      <a:r>
                        <a:rPr lang="en-GB" sz="800" baseline="0" dirty="0" smtClean="0">
                          <a:latin typeface="Century Gothic" panose="020B0502020202020204" pitchFamily="34" charset="0"/>
                        </a:rPr>
                        <a:t> and present human and physical features using a range of methods</a:t>
                      </a:r>
                      <a:endParaRPr lang="en-GB" sz="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169464"/>
                  </a:ext>
                </a:extLst>
              </a:tr>
              <a:tr h="256849">
                <a:tc rowSpan="2">
                  <a:txBody>
                    <a:bodyPr/>
                    <a:lstStyle/>
                    <a:p>
                      <a:pPr lvl="0"/>
                      <a:r>
                        <a:rPr lang="en-GB" sz="1200" b="1" dirty="0" smtClean="0">
                          <a:solidFill>
                            <a:srgbClr val="A14824"/>
                          </a:solidFill>
                          <a:latin typeface="Century Gothic" pitchFamily="34"/>
                        </a:rPr>
                        <a:t>Capital</a:t>
                      </a:r>
                      <a:r>
                        <a:rPr lang="en-GB" sz="1200" b="1" baseline="0" dirty="0" smtClean="0">
                          <a:solidFill>
                            <a:srgbClr val="A14824"/>
                          </a:solidFill>
                          <a:latin typeface="Century Gothic" pitchFamily="34"/>
                        </a:rPr>
                        <a:t> city</a:t>
                      </a:r>
                      <a:endParaRPr lang="en-GB" sz="1200" b="1" dirty="0">
                        <a:solidFill>
                          <a:srgbClr val="A14824"/>
                        </a:solidFill>
                        <a:latin typeface="Century Gothic" pitchFamily="34"/>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800" b="0" i="0" kern="1200" dirty="0" smtClean="0">
                          <a:solidFill>
                            <a:srgbClr val="000000"/>
                          </a:solidFill>
                          <a:effectLst/>
                          <a:latin typeface="Century Gothic" panose="020B0502020202020204" pitchFamily="34" charset="0"/>
                          <a:ea typeface="+mn-ea"/>
                          <a:cs typeface="+mn-cs"/>
                        </a:rPr>
                        <a:t>A capital city is a city or town, specified by law or constitution, by the government of a country, or part of a country, such as a state, province or county. It usually serves as the location of the government's central meeting place and offices.</a:t>
                      </a:r>
                      <a:endParaRPr lang="en-GB" sz="800" b="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285750" indent="-285750">
                        <a:buFont typeface="Wingdings" panose="05000000000000000000" pitchFamily="2" charset="2"/>
                        <a:buChar char="q"/>
                      </a:pPr>
                      <a:endParaRPr lang="en-GB" sz="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384258"/>
                  </a:ext>
                </a:extLst>
              </a:tr>
              <a:tr h="36199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285750" indent="-285750">
                        <a:buFont typeface="Wingdings" panose="05000000000000000000" pitchFamily="2" charset="2"/>
                        <a:buChar char="q"/>
                      </a:pPr>
                      <a:r>
                        <a:rPr lang="en-GB" sz="800" dirty="0" smtClean="0">
                          <a:latin typeface="Century Gothic" panose="020B0502020202020204" pitchFamily="34" charset="0"/>
                        </a:rPr>
                        <a:t>Use the 8 points of a compass</a:t>
                      </a:r>
                      <a:endParaRPr lang="en-GB" sz="800" dirty="0" smtClean="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5467225"/>
                  </a:ext>
                </a:extLst>
              </a:tr>
            </a:tbl>
          </a:graphicData>
        </a:graphic>
      </p:graphicFrame>
      <p:pic>
        <p:nvPicPr>
          <p:cNvPr id="2052" name="Picture 4" descr="Image result for os map symbol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89443" y="985859"/>
            <a:ext cx="1185435" cy="14408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782160" y="2588735"/>
            <a:ext cx="749850" cy="1124775"/>
          </a:xfrm>
          <a:prstGeom prst="rect">
            <a:avLst/>
          </a:prstGeom>
        </p:spPr>
      </p:pic>
      <p:pic>
        <p:nvPicPr>
          <p:cNvPr id="5" name="Picture 4"/>
          <p:cNvPicPr>
            <a:picLocks noChangeAspect="1"/>
          </p:cNvPicPr>
          <p:nvPr/>
        </p:nvPicPr>
        <p:blipFill>
          <a:blip r:embed="rId5"/>
          <a:stretch>
            <a:fillRect/>
          </a:stretch>
        </p:blipFill>
        <p:spPr>
          <a:xfrm>
            <a:off x="6890352" y="2588734"/>
            <a:ext cx="789577" cy="1124775"/>
          </a:xfrm>
          <a:prstGeom prst="rect">
            <a:avLst/>
          </a:prstGeom>
        </p:spPr>
      </p:pic>
      <p:pic>
        <p:nvPicPr>
          <p:cNvPr id="6" name="Picture 5"/>
          <p:cNvPicPr>
            <a:picLocks noChangeAspect="1"/>
          </p:cNvPicPr>
          <p:nvPr/>
        </p:nvPicPr>
        <p:blipFill>
          <a:blip r:embed="rId6"/>
          <a:stretch>
            <a:fillRect/>
          </a:stretch>
        </p:blipFill>
        <p:spPr>
          <a:xfrm>
            <a:off x="3861913" y="628092"/>
            <a:ext cx="2891813" cy="1382223"/>
          </a:xfrm>
          <a:prstGeom prst="rect">
            <a:avLst/>
          </a:prstGeom>
        </p:spPr>
      </p:pic>
    </p:spTree>
    <p:extLst>
      <p:ext uri="{BB962C8B-B14F-4D97-AF65-F5344CB8AC3E}">
        <p14:creationId xmlns:p14="http://schemas.microsoft.com/office/powerpoint/2010/main" val="812674693"/>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 Mats" id="{44C609E7-D963-4258-AC0C-6D24BC1BAC45}" vid="{70B9A501-B5B1-4368-BA62-4574061756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2731</TotalTime>
  <Words>476</Words>
  <Application>Microsoft Office PowerPoint</Application>
  <PresentationFormat>On-screen Show (4:3)</PresentationFormat>
  <Paragraphs>49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Wingdings</vt:lpstr>
      <vt:lpstr>Office Theme</vt:lpstr>
      <vt:lpstr>London: KS2 Knowledge Organiser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 Age KS2 Knowledge Mat</dc:title>
  <dc:creator>Marketing Dept</dc:creator>
  <cp:lastModifiedBy>Corinna Tyson</cp:lastModifiedBy>
  <cp:revision>138</cp:revision>
  <cp:lastPrinted>2020-03-04T17:33:59Z</cp:lastPrinted>
  <dcterms:created xsi:type="dcterms:W3CDTF">2019-01-14T16:39:51Z</dcterms:created>
  <dcterms:modified xsi:type="dcterms:W3CDTF">2020-03-04T17:34:52Z</dcterms:modified>
</cp:coreProperties>
</file>