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9144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5" roundtripDataSignature="AMtx7mgcg8TY5WE0vyAOTt95Dxtog6mX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05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8056"/>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66813" y="1241425"/>
            <a:ext cx="446405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4"/>
            <a:ext cx="2945659" cy="49805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1: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 name="Google Shape;32;p1:notes"/>
          <p:cNvSpPr/>
          <p:nvPr>
            <p:ph idx="2" type="sldImg"/>
          </p:nvPr>
        </p:nvSpPr>
        <p:spPr>
          <a:xfrm>
            <a:off x="1166813" y="1241425"/>
            <a:ext cx="446405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3c77e078aee_0_0: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g3c77e078aee_0_0:notes"/>
          <p:cNvSpPr/>
          <p:nvPr>
            <p:ph idx="2" type="sldImg"/>
          </p:nvPr>
        </p:nvSpPr>
        <p:spPr>
          <a:xfrm>
            <a:off x="1166813" y="1241425"/>
            <a:ext cx="446405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2: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 name="Google Shape;43;p2:notes"/>
          <p:cNvSpPr/>
          <p:nvPr>
            <p:ph idx="2" type="sldImg"/>
          </p:nvPr>
        </p:nvSpPr>
        <p:spPr>
          <a:xfrm>
            <a:off x="1166813" y="1241425"/>
            <a:ext cx="446405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3: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 name="Google Shape;49;p3:notes"/>
          <p:cNvSpPr/>
          <p:nvPr>
            <p:ph idx="2" type="sldImg"/>
          </p:nvPr>
        </p:nvSpPr>
        <p:spPr>
          <a:xfrm>
            <a:off x="1166813" y="1241425"/>
            <a:ext cx="446405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cab132a165_1_2:notes"/>
          <p:cNvSpPr/>
          <p:nvPr>
            <p:ph idx="2" type="sldImg"/>
          </p:nvPr>
        </p:nvSpPr>
        <p:spPr>
          <a:xfrm>
            <a:off x="1166813" y="1241425"/>
            <a:ext cx="4464000" cy="3349500"/>
          </a:xfrm>
          <a:custGeom>
            <a:rect b="b" l="l" r="r" t="t"/>
            <a:pathLst>
              <a:path extrusionOk="0" h="120000" w="120000">
                <a:moveTo>
                  <a:pt x="0" y="0"/>
                </a:moveTo>
                <a:lnTo>
                  <a:pt x="120000" y="0"/>
                </a:lnTo>
                <a:lnTo>
                  <a:pt x="120000" y="120000"/>
                </a:lnTo>
                <a:lnTo>
                  <a:pt x="0" y="120000"/>
                </a:lnTo>
                <a:close/>
              </a:path>
            </a:pathLst>
          </a:custGeom>
        </p:spPr>
      </p:sp>
      <p:sp>
        <p:nvSpPr>
          <p:cNvPr id="57" name="Google Shape;57;g3cab132a165_1_2: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g3cab132a165_1_2: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7: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p7:notes"/>
          <p:cNvSpPr/>
          <p:nvPr>
            <p:ph idx="2" type="sldImg"/>
          </p:nvPr>
        </p:nvSpPr>
        <p:spPr>
          <a:xfrm>
            <a:off x="1166813" y="1241425"/>
            <a:ext cx="446405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8: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p8:notes"/>
          <p:cNvSpPr/>
          <p:nvPr>
            <p:ph idx="2" type="sldImg"/>
          </p:nvPr>
        </p:nvSpPr>
        <p:spPr>
          <a:xfrm>
            <a:off x="1166813" y="1241425"/>
            <a:ext cx="446405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9: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9:notes"/>
          <p:cNvSpPr/>
          <p:nvPr>
            <p:ph idx="2" type="sldImg"/>
          </p:nvPr>
        </p:nvSpPr>
        <p:spPr>
          <a:xfrm>
            <a:off x="1166813" y="1241425"/>
            <a:ext cx="446405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0: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0:notes"/>
          <p:cNvSpPr/>
          <p:nvPr>
            <p:ph idx="2" type="sldImg"/>
          </p:nvPr>
        </p:nvSpPr>
        <p:spPr>
          <a:xfrm>
            <a:off x="1166813" y="1241425"/>
            <a:ext cx="4464050"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Opening Slide">
    <p:spTree>
      <p:nvGrpSpPr>
        <p:cNvPr id="15" name="Shape 15"/>
        <p:cNvGrpSpPr/>
        <p:nvPr/>
      </p:nvGrpSpPr>
      <p:grpSpPr>
        <a:xfrm>
          <a:off x="0" y="0"/>
          <a:ext cx="0" cy="0"/>
          <a:chOff x="0" y="0"/>
          <a:chExt cx="0" cy="0"/>
        </a:xfrm>
      </p:grpSpPr>
      <p:sp>
        <p:nvSpPr>
          <p:cNvPr id="16" name="Google Shape;16;p18"/>
          <p:cNvSpPr txBox="1"/>
          <p:nvPr>
            <p:ph idx="12" type="sldNum"/>
          </p:nvPr>
        </p:nvSpPr>
        <p:spPr>
          <a:xfrm>
            <a:off x="6741101" y="6051802"/>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pic>
        <p:nvPicPr>
          <p:cNvPr descr="Cover.jpg" id="17" name="Google Shape;17;p18"/>
          <p:cNvPicPr preferRelativeResize="0"/>
          <p:nvPr/>
        </p:nvPicPr>
        <p:blipFill rotWithShape="1">
          <a:blip r:embed="rId2">
            <a:alphaModFix/>
          </a:blip>
          <a:srcRect b="0" l="0" r="0" t="0"/>
          <a:stretch/>
        </p:blipFill>
        <p:spPr>
          <a:xfrm>
            <a:off x="0" y="0"/>
            <a:ext cx="915035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with text only">
  <p:cSld name="Main with text only">
    <p:spTree>
      <p:nvGrpSpPr>
        <p:cNvPr id="18" name="Shape 18"/>
        <p:cNvGrpSpPr/>
        <p:nvPr/>
      </p:nvGrpSpPr>
      <p:grpSpPr>
        <a:xfrm>
          <a:off x="0" y="0"/>
          <a:ext cx="0" cy="0"/>
          <a:chOff x="0" y="0"/>
          <a:chExt cx="0" cy="0"/>
        </a:xfrm>
      </p:grpSpPr>
      <p:pic>
        <p:nvPicPr>
          <p:cNvPr descr="Grapenhall Heys PP temp main.jpg" id="19" name="Google Shape;19;p19"/>
          <p:cNvPicPr preferRelativeResize="0"/>
          <p:nvPr/>
        </p:nvPicPr>
        <p:blipFill rotWithShape="1">
          <a:blip r:embed="rId2">
            <a:alphaModFix/>
          </a:blip>
          <a:srcRect b="0" l="0" r="0" t="0"/>
          <a:stretch/>
        </p:blipFill>
        <p:spPr>
          <a:xfrm>
            <a:off x="0" y="0"/>
            <a:ext cx="9104376" cy="6864480"/>
          </a:xfrm>
          <a:prstGeom prst="rect">
            <a:avLst/>
          </a:prstGeom>
          <a:noFill/>
          <a:ln>
            <a:noFill/>
          </a:ln>
        </p:spPr>
      </p:pic>
      <p:sp>
        <p:nvSpPr>
          <p:cNvPr id="20" name="Google Shape;20;p19"/>
          <p:cNvSpPr txBox="1"/>
          <p:nvPr>
            <p:ph idx="12" type="sldNum"/>
          </p:nvPr>
        </p:nvSpPr>
        <p:spPr>
          <a:xfrm>
            <a:off x="8053372" y="6270876"/>
            <a:ext cx="75208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1" name="Google Shape;21;p19"/>
          <p:cNvSpPr txBox="1"/>
          <p:nvPr>
            <p:ph idx="1" type="body"/>
          </p:nvPr>
        </p:nvSpPr>
        <p:spPr>
          <a:xfrm>
            <a:off x="343406" y="2781848"/>
            <a:ext cx="4062560" cy="299402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rgbClr val="A6A6A6"/>
              </a:buClr>
              <a:buSzPts val="1600"/>
              <a:buFont typeface="Arial"/>
              <a:buNone/>
              <a:defRPr b="0" i="0" sz="1600">
                <a:solidFill>
                  <a:srgbClr val="A6A6A6"/>
                </a:solidFill>
                <a:latin typeface="Arial"/>
                <a:ea typeface="Arial"/>
                <a:cs typeface="Arial"/>
                <a:sym typeface="Arial"/>
              </a:defRPr>
            </a:lvl1pPr>
            <a:lvl2pPr indent="-228600" lvl="1" marL="914400" algn="l">
              <a:lnSpc>
                <a:spcPct val="100000"/>
              </a:lnSpc>
              <a:spcBef>
                <a:spcPts val="0"/>
              </a:spcBef>
              <a:spcAft>
                <a:spcPts val="0"/>
              </a:spcAft>
              <a:buClr>
                <a:srgbClr val="A6A6A6"/>
              </a:buClr>
              <a:buSzPts val="1800"/>
              <a:buFont typeface="Arial"/>
              <a:buNone/>
              <a:defRPr b="0" i="0" sz="1800">
                <a:solidFill>
                  <a:srgbClr val="A6A6A6"/>
                </a:solidFill>
                <a:latin typeface="Arial"/>
                <a:ea typeface="Arial"/>
                <a:cs typeface="Arial"/>
                <a:sym typeface="Arial"/>
              </a:defRPr>
            </a:lvl2pPr>
            <a:lvl3pPr indent="-228600" lvl="2" marL="1371600" algn="l">
              <a:lnSpc>
                <a:spcPct val="100000"/>
              </a:lnSpc>
              <a:spcBef>
                <a:spcPts val="0"/>
              </a:spcBef>
              <a:spcAft>
                <a:spcPts val="0"/>
              </a:spcAft>
              <a:buClr>
                <a:srgbClr val="A6A6A6"/>
              </a:buClr>
              <a:buSzPts val="1800"/>
              <a:buFont typeface="Arial"/>
              <a:buNone/>
              <a:defRPr b="0" i="0" sz="1800">
                <a:solidFill>
                  <a:srgbClr val="A6A6A6"/>
                </a:solidFill>
                <a:latin typeface="Arial"/>
                <a:ea typeface="Arial"/>
                <a:cs typeface="Arial"/>
                <a:sym typeface="Arial"/>
              </a:defRPr>
            </a:lvl3pPr>
            <a:lvl4pPr indent="-228600" lvl="3" marL="1828800" algn="l">
              <a:lnSpc>
                <a:spcPct val="100000"/>
              </a:lnSpc>
              <a:spcBef>
                <a:spcPts val="0"/>
              </a:spcBef>
              <a:spcAft>
                <a:spcPts val="0"/>
              </a:spcAft>
              <a:buClr>
                <a:srgbClr val="A6A6A6"/>
              </a:buClr>
              <a:buSzPts val="1800"/>
              <a:buFont typeface="Arial"/>
              <a:buNone/>
              <a:defRPr b="0" i="0" sz="1800">
                <a:solidFill>
                  <a:srgbClr val="A6A6A6"/>
                </a:solidFill>
                <a:latin typeface="Arial"/>
                <a:ea typeface="Arial"/>
                <a:cs typeface="Arial"/>
                <a:sym typeface="Arial"/>
              </a:defRPr>
            </a:lvl4pPr>
            <a:lvl5pPr indent="-228600" lvl="4" marL="2286000" algn="l">
              <a:lnSpc>
                <a:spcPct val="100000"/>
              </a:lnSpc>
              <a:spcBef>
                <a:spcPts val="0"/>
              </a:spcBef>
              <a:spcAft>
                <a:spcPts val="0"/>
              </a:spcAft>
              <a:buClr>
                <a:srgbClr val="A6A6A6"/>
              </a:buClr>
              <a:buSzPts val="1800"/>
              <a:buFont typeface="Arial"/>
              <a:buNone/>
              <a:defRPr b="0" i="0" sz="1800">
                <a:solidFill>
                  <a:srgbClr val="A6A6A6"/>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19"/>
          <p:cNvSpPr txBox="1"/>
          <p:nvPr>
            <p:ph type="title"/>
          </p:nvPr>
        </p:nvSpPr>
        <p:spPr>
          <a:xfrm>
            <a:off x="343407" y="1470325"/>
            <a:ext cx="8462046" cy="944628"/>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6B0D0F"/>
              </a:buClr>
              <a:buSzPts val="2800"/>
              <a:buFont typeface="Times New Roman"/>
              <a:buNone/>
              <a:defRPr b="0" i="0" sz="2800">
                <a:solidFill>
                  <a:srgbClr val="6B0D0F"/>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9"/>
          <p:cNvSpPr txBox="1"/>
          <p:nvPr>
            <p:ph idx="2" type="body"/>
          </p:nvPr>
        </p:nvSpPr>
        <p:spPr>
          <a:xfrm>
            <a:off x="4762331" y="2781848"/>
            <a:ext cx="4043122" cy="299402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rgbClr val="A6A6A6"/>
              </a:buClr>
              <a:buSzPts val="1600"/>
              <a:buFont typeface="Arial"/>
              <a:buNone/>
              <a:defRPr b="0" i="0" sz="1600">
                <a:solidFill>
                  <a:srgbClr val="A6A6A6"/>
                </a:solidFill>
                <a:latin typeface="Arial"/>
                <a:ea typeface="Arial"/>
                <a:cs typeface="Arial"/>
                <a:sym typeface="Arial"/>
              </a:defRPr>
            </a:lvl1pPr>
            <a:lvl2pPr indent="-228600" lvl="1" marL="914400" algn="l">
              <a:lnSpc>
                <a:spcPct val="100000"/>
              </a:lnSpc>
              <a:spcBef>
                <a:spcPts val="0"/>
              </a:spcBef>
              <a:spcAft>
                <a:spcPts val="0"/>
              </a:spcAft>
              <a:buClr>
                <a:srgbClr val="A6A6A6"/>
              </a:buClr>
              <a:buSzPts val="1800"/>
              <a:buFont typeface="Arial"/>
              <a:buNone/>
              <a:defRPr b="0" i="0" sz="1800">
                <a:solidFill>
                  <a:srgbClr val="A6A6A6"/>
                </a:solidFill>
                <a:latin typeface="Arial"/>
                <a:ea typeface="Arial"/>
                <a:cs typeface="Arial"/>
                <a:sym typeface="Arial"/>
              </a:defRPr>
            </a:lvl2pPr>
            <a:lvl3pPr indent="-228600" lvl="2" marL="1371600" algn="l">
              <a:lnSpc>
                <a:spcPct val="100000"/>
              </a:lnSpc>
              <a:spcBef>
                <a:spcPts val="0"/>
              </a:spcBef>
              <a:spcAft>
                <a:spcPts val="0"/>
              </a:spcAft>
              <a:buClr>
                <a:srgbClr val="A6A6A6"/>
              </a:buClr>
              <a:buSzPts val="1800"/>
              <a:buFont typeface="Arial"/>
              <a:buNone/>
              <a:defRPr b="0" i="0" sz="1800">
                <a:solidFill>
                  <a:srgbClr val="A6A6A6"/>
                </a:solidFill>
                <a:latin typeface="Arial"/>
                <a:ea typeface="Arial"/>
                <a:cs typeface="Arial"/>
                <a:sym typeface="Arial"/>
              </a:defRPr>
            </a:lvl3pPr>
            <a:lvl4pPr indent="-228600" lvl="3" marL="1828800" algn="l">
              <a:lnSpc>
                <a:spcPct val="100000"/>
              </a:lnSpc>
              <a:spcBef>
                <a:spcPts val="0"/>
              </a:spcBef>
              <a:spcAft>
                <a:spcPts val="0"/>
              </a:spcAft>
              <a:buClr>
                <a:srgbClr val="A6A6A6"/>
              </a:buClr>
              <a:buSzPts val="1800"/>
              <a:buFont typeface="Arial"/>
              <a:buNone/>
              <a:defRPr b="0" i="0" sz="1800">
                <a:solidFill>
                  <a:srgbClr val="A6A6A6"/>
                </a:solidFill>
                <a:latin typeface="Arial"/>
                <a:ea typeface="Arial"/>
                <a:cs typeface="Arial"/>
                <a:sym typeface="Arial"/>
              </a:defRPr>
            </a:lvl4pPr>
            <a:lvl5pPr indent="-228600" lvl="4" marL="2286000" algn="l">
              <a:lnSpc>
                <a:spcPct val="100000"/>
              </a:lnSpc>
              <a:spcBef>
                <a:spcPts val="0"/>
              </a:spcBef>
              <a:spcAft>
                <a:spcPts val="0"/>
              </a:spcAft>
              <a:buClr>
                <a:srgbClr val="A6A6A6"/>
              </a:buClr>
              <a:buSzPts val="1800"/>
              <a:buFont typeface="Arial"/>
              <a:buNone/>
              <a:defRPr b="0" i="0" sz="1800">
                <a:solidFill>
                  <a:srgbClr val="A6A6A6"/>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with Picture">
  <p:cSld name="Main with Picture">
    <p:spTree>
      <p:nvGrpSpPr>
        <p:cNvPr id="24" name="Shape 24"/>
        <p:cNvGrpSpPr/>
        <p:nvPr/>
      </p:nvGrpSpPr>
      <p:grpSpPr>
        <a:xfrm>
          <a:off x="0" y="0"/>
          <a:ext cx="0" cy="0"/>
          <a:chOff x="0" y="0"/>
          <a:chExt cx="0" cy="0"/>
        </a:xfrm>
      </p:grpSpPr>
      <p:pic>
        <p:nvPicPr>
          <p:cNvPr descr="Grapenhall Heys PP temp main.jpg" id="25" name="Google Shape;25;p20"/>
          <p:cNvPicPr preferRelativeResize="0"/>
          <p:nvPr/>
        </p:nvPicPr>
        <p:blipFill rotWithShape="1">
          <a:blip r:embed="rId2">
            <a:alphaModFix/>
          </a:blip>
          <a:srcRect b="0" l="0" r="0" t="0"/>
          <a:stretch/>
        </p:blipFill>
        <p:spPr>
          <a:xfrm>
            <a:off x="0" y="0"/>
            <a:ext cx="9104376" cy="6864480"/>
          </a:xfrm>
          <a:prstGeom prst="rect">
            <a:avLst/>
          </a:prstGeom>
          <a:noFill/>
          <a:ln>
            <a:noFill/>
          </a:ln>
        </p:spPr>
      </p:pic>
      <p:sp>
        <p:nvSpPr>
          <p:cNvPr id="26" name="Google Shape;26;p20"/>
          <p:cNvSpPr txBox="1"/>
          <p:nvPr>
            <p:ph idx="12" type="sldNum"/>
          </p:nvPr>
        </p:nvSpPr>
        <p:spPr>
          <a:xfrm>
            <a:off x="8053372" y="6270876"/>
            <a:ext cx="75208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7" name="Google Shape;27;p20"/>
          <p:cNvSpPr txBox="1"/>
          <p:nvPr>
            <p:ph idx="1" type="body"/>
          </p:nvPr>
        </p:nvSpPr>
        <p:spPr>
          <a:xfrm>
            <a:off x="343406" y="2781848"/>
            <a:ext cx="4062560" cy="299402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rgbClr val="A6A6A6"/>
              </a:buClr>
              <a:buSzPts val="1600"/>
              <a:buFont typeface="Arial"/>
              <a:buNone/>
              <a:defRPr b="0" i="0" sz="1600">
                <a:solidFill>
                  <a:srgbClr val="A6A6A6"/>
                </a:solidFill>
                <a:latin typeface="Arial"/>
                <a:ea typeface="Arial"/>
                <a:cs typeface="Arial"/>
                <a:sym typeface="Arial"/>
              </a:defRPr>
            </a:lvl1pPr>
            <a:lvl2pPr indent="-228600" lvl="1" marL="914400" algn="l">
              <a:lnSpc>
                <a:spcPct val="100000"/>
              </a:lnSpc>
              <a:spcBef>
                <a:spcPts val="0"/>
              </a:spcBef>
              <a:spcAft>
                <a:spcPts val="0"/>
              </a:spcAft>
              <a:buClr>
                <a:srgbClr val="A6A6A6"/>
              </a:buClr>
              <a:buSzPts val="1800"/>
              <a:buFont typeface="Arial"/>
              <a:buNone/>
              <a:defRPr b="0" i="0" sz="1800">
                <a:solidFill>
                  <a:srgbClr val="A6A6A6"/>
                </a:solidFill>
                <a:latin typeface="Arial"/>
                <a:ea typeface="Arial"/>
                <a:cs typeface="Arial"/>
                <a:sym typeface="Arial"/>
              </a:defRPr>
            </a:lvl2pPr>
            <a:lvl3pPr indent="-228600" lvl="2" marL="1371600" algn="l">
              <a:lnSpc>
                <a:spcPct val="100000"/>
              </a:lnSpc>
              <a:spcBef>
                <a:spcPts val="0"/>
              </a:spcBef>
              <a:spcAft>
                <a:spcPts val="0"/>
              </a:spcAft>
              <a:buClr>
                <a:srgbClr val="A6A6A6"/>
              </a:buClr>
              <a:buSzPts val="1800"/>
              <a:buFont typeface="Arial"/>
              <a:buNone/>
              <a:defRPr b="0" i="0" sz="1800">
                <a:solidFill>
                  <a:srgbClr val="A6A6A6"/>
                </a:solidFill>
                <a:latin typeface="Arial"/>
                <a:ea typeface="Arial"/>
                <a:cs typeface="Arial"/>
                <a:sym typeface="Arial"/>
              </a:defRPr>
            </a:lvl3pPr>
            <a:lvl4pPr indent="-228600" lvl="3" marL="1828800" algn="l">
              <a:lnSpc>
                <a:spcPct val="100000"/>
              </a:lnSpc>
              <a:spcBef>
                <a:spcPts val="0"/>
              </a:spcBef>
              <a:spcAft>
                <a:spcPts val="0"/>
              </a:spcAft>
              <a:buClr>
                <a:srgbClr val="A6A6A6"/>
              </a:buClr>
              <a:buSzPts val="1800"/>
              <a:buFont typeface="Arial"/>
              <a:buNone/>
              <a:defRPr b="0" i="0" sz="1800">
                <a:solidFill>
                  <a:srgbClr val="A6A6A6"/>
                </a:solidFill>
                <a:latin typeface="Arial"/>
                <a:ea typeface="Arial"/>
                <a:cs typeface="Arial"/>
                <a:sym typeface="Arial"/>
              </a:defRPr>
            </a:lvl4pPr>
            <a:lvl5pPr indent="-228600" lvl="4" marL="2286000" algn="l">
              <a:lnSpc>
                <a:spcPct val="100000"/>
              </a:lnSpc>
              <a:spcBef>
                <a:spcPts val="0"/>
              </a:spcBef>
              <a:spcAft>
                <a:spcPts val="0"/>
              </a:spcAft>
              <a:buClr>
                <a:srgbClr val="A6A6A6"/>
              </a:buClr>
              <a:buSzPts val="1800"/>
              <a:buFont typeface="Arial"/>
              <a:buNone/>
              <a:defRPr b="0" i="0" sz="1800">
                <a:solidFill>
                  <a:srgbClr val="A6A6A6"/>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20"/>
          <p:cNvSpPr txBox="1"/>
          <p:nvPr>
            <p:ph type="title"/>
          </p:nvPr>
        </p:nvSpPr>
        <p:spPr>
          <a:xfrm>
            <a:off x="343407" y="1470325"/>
            <a:ext cx="8462046" cy="944628"/>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6B0D0F"/>
              </a:buClr>
              <a:buSzPts val="2800"/>
              <a:buFont typeface="Times New Roman"/>
              <a:buNone/>
              <a:defRPr b="0" i="0" sz="2800">
                <a:solidFill>
                  <a:srgbClr val="6B0D0F"/>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p:nvPr>
            <p:ph idx="2" type="pic"/>
          </p:nvPr>
        </p:nvSpPr>
        <p:spPr>
          <a:xfrm>
            <a:off x="4762090" y="2781300"/>
            <a:ext cx="4043363" cy="2994025"/>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g3c77e078aee_0_0"/>
          <p:cNvSpPr txBox="1"/>
          <p:nvPr>
            <p:ph idx="1" type="body"/>
          </p:nvPr>
        </p:nvSpPr>
        <p:spPr>
          <a:xfrm>
            <a:off x="112725" y="2414950"/>
            <a:ext cx="4994700" cy="33609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None/>
            </a:pPr>
            <a:r>
              <a:rPr lang="en-GB" sz="1900">
                <a:solidFill>
                  <a:schemeClr val="dk1"/>
                </a:solidFill>
              </a:rPr>
              <a:t>The Phonics Screening Check (PSC) is a short assessment </a:t>
            </a:r>
            <a:r>
              <a:rPr lang="en-GB" sz="1900">
                <a:solidFill>
                  <a:schemeClr val="dk1"/>
                </a:solidFill>
              </a:rPr>
              <a:t>which</a:t>
            </a:r>
            <a:r>
              <a:rPr lang="en-GB" sz="1900">
                <a:solidFill>
                  <a:schemeClr val="dk1"/>
                </a:solidFill>
              </a:rPr>
              <a:t> confirms whether individual children have learnt phonic decoding to an appropriate standard. </a:t>
            </a:r>
            <a:endParaRPr sz="1900"/>
          </a:p>
          <a:p>
            <a:pPr indent="0" lvl="0" marL="0" rtl="0" algn="just">
              <a:lnSpc>
                <a:spcPct val="100000"/>
              </a:lnSpc>
              <a:spcBef>
                <a:spcPts val="0"/>
              </a:spcBef>
              <a:spcAft>
                <a:spcPts val="0"/>
              </a:spcAft>
              <a:buNone/>
            </a:pPr>
            <a:r>
              <a:rPr lang="en-GB" sz="1900">
                <a:solidFill>
                  <a:schemeClr val="dk1"/>
                </a:solidFill>
                <a:latin typeface="Arial"/>
                <a:ea typeface="Arial"/>
                <a:cs typeface="Arial"/>
                <a:sym typeface="Arial"/>
              </a:rPr>
              <a:t>The </a:t>
            </a:r>
            <a:r>
              <a:rPr lang="en-GB" sz="1900">
                <a:solidFill>
                  <a:schemeClr val="dk1"/>
                </a:solidFill>
              </a:rPr>
              <a:t>PSC</a:t>
            </a:r>
            <a:r>
              <a:rPr lang="en-GB" sz="1900">
                <a:solidFill>
                  <a:schemeClr val="dk1"/>
                </a:solidFill>
                <a:latin typeface="Arial"/>
                <a:ea typeface="Arial"/>
                <a:cs typeface="Arial"/>
                <a:sym typeface="Arial"/>
              </a:rPr>
              <a:t> is designed to assess a child’s phonics skills, ensuring they can decode words by blending sounds, using 20 real words and 20 made-up (</a:t>
            </a:r>
            <a:r>
              <a:rPr lang="en-GB" sz="1900">
                <a:solidFill>
                  <a:schemeClr val="dk1"/>
                </a:solidFill>
              </a:rPr>
              <a:t>pseudo</a:t>
            </a:r>
            <a:r>
              <a:rPr lang="en-GB" sz="1900">
                <a:solidFill>
                  <a:schemeClr val="dk1"/>
                </a:solidFill>
                <a:latin typeface="Arial"/>
                <a:ea typeface="Arial"/>
                <a:cs typeface="Arial"/>
                <a:sym typeface="Arial"/>
              </a:rPr>
              <a:t>) words in a one-on-one reading session.</a:t>
            </a:r>
            <a:endParaRPr sz="1900"/>
          </a:p>
        </p:txBody>
      </p:sp>
      <p:sp>
        <p:nvSpPr>
          <p:cNvPr id="39" name="Google Shape;39;g3c77e078aee_0_0"/>
          <p:cNvSpPr txBox="1"/>
          <p:nvPr>
            <p:ph type="title"/>
          </p:nvPr>
        </p:nvSpPr>
        <p:spPr>
          <a:xfrm>
            <a:off x="-79343" y="1031900"/>
            <a:ext cx="8462100" cy="944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6B0D0F"/>
              </a:buClr>
              <a:buSzPts val="2800"/>
              <a:buFont typeface="Times New Roman"/>
              <a:buNone/>
            </a:pPr>
            <a:r>
              <a:rPr b="1" lang="en-GB">
                <a:latin typeface="Arial"/>
                <a:ea typeface="Arial"/>
                <a:cs typeface="Arial"/>
                <a:sym typeface="Arial"/>
              </a:rPr>
              <a:t>What is the Phonics Screening check?</a:t>
            </a:r>
            <a:endParaRPr b="1"/>
          </a:p>
        </p:txBody>
      </p:sp>
      <p:pic>
        <p:nvPicPr>
          <p:cNvPr descr="Year 1 Phonics Screening – St Mary's RC Primary School, Battersea" id="40" name="Google Shape;40;g3c77e078aee_0_0"/>
          <p:cNvPicPr preferRelativeResize="0"/>
          <p:nvPr/>
        </p:nvPicPr>
        <p:blipFill rotWithShape="1">
          <a:blip r:embed="rId3">
            <a:alphaModFix/>
          </a:blip>
          <a:srcRect b="0" l="0" r="0" t="0"/>
          <a:stretch/>
        </p:blipFill>
        <p:spPr>
          <a:xfrm>
            <a:off x="5478725" y="1835676"/>
            <a:ext cx="3104749" cy="4134549"/>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2"/>
          <p:cNvSpPr txBox="1"/>
          <p:nvPr>
            <p:ph idx="1" type="body"/>
          </p:nvPr>
        </p:nvSpPr>
        <p:spPr>
          <a:xfrm>
            <a:off x="340981" y="1819953"/>
            <a:ext cx="8462100" cy="36417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rgbClr val="A6A6A6"/>
              </a:buClr>
              <a:buSzPts val="1600"/>
              <a:buFont typeface="Arial"/>
              <a:buNone/>
            </a:pPr>
            <a:r>
              <a:rPr b="1" lang="en-GB" sz="1900" u="sng">
                <a:solidFill>
                  <a:schemeClr val="dk1"/>
                </a:solidFill>
                <a:latin typeface="Arial"/>
                <a:ea typeface="Arial"/>
                <a:cs typeface="Arial"/>
                <a:sym typeface="Arial"/>
              </a:rPr>
              <a:t>Who? </a:t>
            </a:r>
            <a:endParaRPr sz="1900"/>
          </a:p>
          <a:p>
            <a:pPr indent="-228600" lvl="0" marL="457200" rtl="0" algn="l">
              <a:lnSpc>
                <a:spcPct val="100000"/>
              </a:lnSpc>
              <a:spcBef>
                <a:spcPts val="0"/>
              </a:spcBef>
              <a:spcAft>
                <a:spcPts val="0"/>
              </a:spcAft>
              <a:buClr>
                <a:srgbClr val="A6A6A6"/>
              </a:buClr>
              <a:buSzPts val="1600"/>
              <a:buFont typeface="Arial"/>
              <a:buNone/>
            </a:pPr>
            <a:r>
              <a:rPr lang="en-GB" sz="1900">
                <a:solidFill>
                  <a:schemeClr val="dk1"/>
                </a:solidFill>
                <a:latin typeface="Arial"/>
                <a:ea typeface="Arial"/>
                <a:cs typeface="Arial"/>
                <a:sym typeface="Arial"/>
              </a:rPr>
              <a:t>    The children will complete the </a:t>
            </a:r>
            <a:r>
              <a:rPr lang="en-GB" sz="1900">
                <a:solidFill>
                  <a:schemeClr val="dk1"/>
                </a:solidFill>
              </a:rPr>
              <a:t>screening</a:t>
            </a:r>
            <a:r>
              <a:rPr lang="en-GB" sz="1900">
                <a:solidFill>
                  <a:schemeClr val="dk1"/>
                </a:solidFill>
                <a:latin typeface="Arial"/>
                <a:ea typeface="Arial"/>
                <a:cs typeface="Arial"/>
                <a:sym typeface="Arial"/>
              </a:rPr>
              <a:t> with</a:t>
            </a:r>
            <a:r>
              <a:rPr lang="en-GB" sz="1900">
                <a:solidFill>
                  <a:schemeClr val="dk1"/>
                </a:solidFill>
              </a:rPr>
              <a:t> a familiar adult</a:t>
            </a:r>
            <a:r>
              <a:rPr lang="en-GB" sz="1900">
                <a:solidFill>
                  <a:schemeClr val="dk1"/>
                </a:solidFill>
                <a:latin typeface="Arial"/>
                <a:ea typeface="Arial"/>
                <a:cs typeface="Arial"/>
                <a:sym typeface="Arial"/>
              </a:rPr>
              <a:t>. The test will be completed on a 1:1 basis. </a:t>
            </a:r>
            <a:endParaRPr sz="1900"/>
          </a:p>
          <a:p>
            <a:pPr indent="-228600" lvl="0" marL="457200" rtl="0" algn="l">
              <a:lnSpc>
                <a:spcPct val="100000"/>
              </a:lnSpc>
              <a:spcBef>
                <a:spcPts val="0"/>
              </a:spcBef>
              <a:spcAft>
                <a:spcPts val="0"/>
              </a:spcAft>
              <a:buClr>
                <a:srgbClr val="A6A6A6"/>
              </a:buClr>
              <a:buSzPts val="1600"/>
              <a:buFont typeface="Arial"/>
              <a:buNone/>
            </a:pPr>
            <a:r>
              <a:t/>
            </a:r>
            <a:endParaRPr b="1" sz="1900" u="sng">
              <a:solidFill>
                <a:schemeClr val="dk1"/>
              </a:solidFill>
              <a:latin typeface="Arial"/>
              <a:ea typeface="Arial"/>
              <a:cs typeface="Arial"/>
              <a:sym typeface="Arial"/>
            </a:endParaRPr>
          </a:p>
          <a:p>
            <a:pPr indent="-228600" lvl="0" marL="457200" rtl="0" algn="l">
              <a:lnSpc>
                <a:spcPct val="100000"/>
              </a:lnSpc>
              <a:spcBef>
                <a:spcPts val="0"/>
              </a:spcBef>
              <a:spcAft>
                <a:spcPts val="0"/>
              </a:spcAft>
              <a:buClr>
                <a:srgbClr val="A6A6A6"/>
              </a:buClr>
              <a:buSzPts val="1600"/>
              <a:buFont typeface="Arial"/>
              <a:buNone/>
            </a:pPr>
            <a:r>
              <a:rPr b="1" lang="en-GB" sz="1900" u="sng">
                <a:solidFill>
                  <a:schemeClr val="dk1"/>
                </a:solidFill>
                <a:latin typeface="Arial"/>
                <a:ea typeface="Arial"/>
                <a:cs typeface="Arial"/>
                <a:sym typeface="Arial"/>
              </a:rPr>
              <a:t>Where?</a:t>
            </a:r>
            <a:endParaRPr sz="1900"/>
          </a:p>
          <a:p>
            <a:pPr indent="-228600" lvl="0" marL="457200" rtl="0" algn="l">
              <a:lnSpc>
                <a:spcPct val="100000"/>
              </a:lnSpc>
              <a:spcBef>
                <a:spcPts val="0"/>
              </a:spcBef>
              <a:spcAft>
                <a:spcPts val="0"/>
              </a:spcAft>
              <a:buClr>
                <a:srgbClr val="A6A6A6"/>
              </a:buClr>
              <a:buSzPts val="1600"/>
              <a:buFont typeface="Arial"/>
              <a:buNone/>
            </a:pPr>
            <a:r>
              <a:rPr lang="en-GB" sz="1900">
                <a:solidFill>
                  <a:schemeClr val="dk1"/>
                </a:solidFill>
                <a:latin typeface="Arial"/>
                <a:ea typeface="Arial"/>
                <a:cs typeface="Arial"/>
                <a:sym typeface="Arial"/>
              </a:rPr>
              <a:t>    The </a:t>
            </a:r>
            <a:r>
              <a:rPr lang="en-GB" sz="1900">
                <a:solidFill>
                  <a:schemeClr val="dk1"/>
                </a:solidFill>
              </a:rPr>
              <a:t>screening will take place in school, away from the classroom, in a quiet, distraction-free space.</a:t>
            </a:r>
            <a:endParaRPr sz="1900">
              <a:solidFill>
                <a:schemeClr val="dk1"/>
              </a:solidFill>
            </a:endParaRPr>
          </a:p>
          <a:p>
            <a:pPr indent="-228600" lvl="0" marL="457200" rtl="0" algn="l">
              <a:lnSpc>
                <a:spcPct val="100000"/>
              </a:lnSpc>
              <a:spcBef>
                <a:spcPts val="0"/>
              </a:spcBef>
              <a:spcAft>
                <a:spcPts val="0"/>
              </a:spcAft>
              <a:buClr>
                <a:srgbClr val="A6A6A6"/>
              </a:buClr>
              <a:buSzPts val="1600"/>
              <a:buFont typeface="Arial"/>
              <a:buNone/>
            </a:pPr>
            <a:r>
              <a:t/>
            </a:r>
            <a:endParaRPr sz="1900">
              <a:solidFill>
                <a:schemeClr val="dk1"/>
              </a:solidFill>
            </a:endParaRPr>
          </a:p>
          <a:p>
            <a:pPr indent="-228600" lvl="0" marL="457200" rtl="0" algn="l">
              <a:lnSpc>
                <a:spcPct val="100000"/>
              </a:lnSpc>
              <a:spcBef>
                <a:spcPts val="0"/>
              </a:spcBef>
              <a:spcAft>
                <a:spcPts val="0"/>
              </a:spcAft>
              <a:buClr>
                <a:srgbClr val="A6A6A6"/>
              </a:buClr>
              <a:buSzPts val="1600"/>
              <a:buFont typeface="Arial"/>
              <a:buNone/>
            </a:pPr>
            <a:r>
              <a:rPr b="1" lang="en-GB" sz="1900" u="sng">
                <a:solidFill>
                  <a:schemeClr val="dk1"/>
                </a:solidFill>
                <a:latin typeface="Arial"/>
                <a:ea typeface="Arial"/>
                <a:cs typeface="Arial"/>
                <a:sym typeface="Arial"/>
              </a:rPr>
              <a:t>When? </a:t>
            </a:r>
            <a:endParaRPr sz="1900"/>
          </a:p>
          <a:p>
            <a:pPr indent="-228600" lvl="0" marL="457200" rtl="0" algn="l">
              <a:lnSpc>
                <a:spcPct val="100000"/>
              </a:lnSpc>
              <a:spcBef>
                <a:spcPts val="0"/>
              </a:spcBef>
              <a:spcAft>
                <a:spcPts val="0"/>
              </a:spcAft>
              <a:buClr>
                <a:srgbClr val="A6A6A6"/>
              </a:buClr>
              <a:buSzPts val="1600"/>
              <a:buFont typeface="Arial"/>
              <a:buNone/>
            </a:pPr>
            <a:r>
              <a:rPr lang="en-GB" sz="1900">
                <a:solidFill>
                  <a:schemeClr val="dk1"/>
                </a:solidFill>
                <a:latin typeface="Arial"/>
                <a:ea typeface="Arial"/>
                <a:cs typeface="Arial"/>
                <a:sym typeface="Arial"/>
              </a:rPr>
              <a:t>    </a:t>
            </a:r>
            <a:r>
              <a:rPr lang="en-GB" sz="1900">
                <a:solidFill>
                  <a:schemeClr val="dk1"/>
                </a:solidFill>
              </a:rPr>
              <a:t>The screening window opens for Grappenhall Heys on </a:t>
            </a:r>
            <a:r>
              <a:rPr lang="en-GB" sz="1900">
                <a:solidFill>
                  <a:schemeClr val="dk1"/>
                </a:solidFill>
                <a:latin typeface="Arial"/>
                <a:ea typeface="Arial"/>
                <a:cs typeface="Arial"/>
                <a:sym typeface="Arial"/>
              </a:rPr>
              <a:t>8</a:t>
            </a:r>
            <a:r>
              <a:rPr baseline="30000" lang="en-GB" sz="1900">
                <a:solidFill>
                  <a:schemeClr val="dk1"/>
                </a:solidFill>
                <a:latin typeface="Arial"/>
                <a:ea typeface="Arial"/>
                <a:cs typeface="Arial"/>
                <a:sym typeface="Arial"/>
              </a:rPr>
              <a:t>th</a:t>
            </a:r>
            <a:r>
              <a:rPr lang="en-GB" sz="1900">
                <a:solidFill>
                  <a:schemeClr val="dk1"/>
                </a:solidFill>
                <a:latin typeface="Arial"/>
                <a:ea typeface="Arial"/>
                <a:cs typeface="Arial"/>
                <a:sym typeface="Arial"/>
              </a:rPr>
              <a:t> of June 2026 and remains open for the whole school week, giving staff plenty of time to</a:t>
            </a:r>
            <a:r>
              <a:rPr lang="en-GB" sz="1900">
                <a:solidFill>
                  <a:schemeClr val="dk1"/>
                </a:solidFill>
              </a:rPr>
              <a:t> administer the check with your child. Please ensure your child is in </a:t>
            </a:r>
            <a:r>
              <a:rPr lang="en-GB" sz="1900">
                <a:solidFill>
                  <a:schemeClr val="dk1"/>
                </a:solidFill>
              </a:rPr>
              <a:t>school. If your child is poorly, we will make alternative arrangements in line with guidance.</a:t>
            </a:r>
            <a:endParaRPr sz="1900">
              <a:solidFill>
                <a:schemeClr val="dk1"/>
              </a:solidFill>
              <a:latin typeface="Arial"/>
              <a:ea typeface="Arial"/>
              <a:cs typeface="Arial"/>
              <a:sym typeface="Arial"/>
            </a:endParaRPr>
          </a:p>
          <a:p>
            <a:pPr indent="-228600" lvl="0" marL="457200" rtl="0" algn="l">
              <a:lnSpc>
                <a:spcPct val="100000"/>
              </a:lnSpc>
              <a:spcBef>
                <a:spcPts val="0"/>
              </a:spcBef>
              <a:spcAft>
                <a:spcPts val="0"/>
              </a:spcAft>
              <a:buClr>
                <a:srgbClr val="A6A6A6"/>
              </a:buClr>
              <a:buSzPts val="1600"/>
              <a:buFont typeface="Arial"/>
              <a:buNone/>
            </a:pPr>
            <a:r>
              <a:t/>
            </a:r>
            <a:endParaRPr sz="1900"/>
          </a:p>
        </p:txBody>
      </p:sp>
      <p:sp>
        <p:nvSpPr>
          <p:cNvPr id="46" name="Google Shape;46;p2"/>
          <p:cNvSpPr txBox="1"/>
          <p:nvPr>
            <p:ph type="title"/>
          </p:nvPr>
        </p:nvSpPr>
        <p:spPr>
          <a:xfrm>
            <a:off x="95132" y="943800"/>
            <a:ext cx="8462100" cy="944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6B0D0F"/>
              </a:buClr>
              <a:buSzPts val="2800"/>
              <a:buFont typeface="Times New Roman"/>
              <a:buNone/>
            </a:pPr>
            <a:r>
              <a:rPr b="1" lang="en-GB">
                <a:latin typeface="Arial"/>
                <a:ea typeface="Arial"/>
                <a:cs typeface="Arial"/>
                <a:sym typeface="Arial"/>
              </a:rPr>
              <a:t>Who, When and Where?</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3"/>
          <p:cNvSpPr txBox="1"/>
          <p:nvPr>
            <p:ph idx="1" type="body"/>
          </p:nvPr>
        </p:nvSpPr>
        <p:spPr>
          <a:xfrm>
            <a:off x="116025" y="1677676"/>
            <a:ext cx="4062600" cy="40749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None/>
            </a:pPr>
            <a:r>
              <a:rPr lang="en-GB" sz="1900">
                <a:solidFill>
                  <a:schemeClr val="dk1"/>
                </a:solidFill>
                <a:latin typeface="Arial"/>
                <a:ea typeface="Arial"/>
                <a:cs typeface="Arial"/>
                <a:sym typeface="Arial"/>
              </a:rPr>
              <a:t>The test is made up of </a:t>
            </a:r>
            <a:r>
              <a:rPr b="1" lang="en-GB" sz="1900">
                <a:solidFill>
                  <a:schemeClr val="dk1"/>
                </a:solidFill>
                <a:latin typeface="Arial"/>
                <a:ea typeface="Arial"/>
                <a:cs typeface="Arial"/>
                <a:sym typeface="Arial"/>
              </a:rPr>
              <a:t>20 real words and 20 pseudo words. </a:t>
            </a:r>
            <a:r>
              <a:rPr lang="en-GB" sz="1900">
                <a:solidFill>
                  <a:schemeClr val="dk1"/>
                </a:solidFill>
                <a:latin typeface="Arial"/>
                <a:ea typeface="Arial"/>
                <a:cs typeface="Arial"/>
                <a:sym typeface="Arial"/>
              </a:rPr>
              <a:t>The children will be expected to decode all 40 words using their phonics knowledge. </a:t>
            </a:r>
            <a:endParaRPr sz="19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t/>
            </a:r>
            <a:endParaRPr sz="1900">
              <a:solidFill>
                <a:schemeClr val="dk1"/>
              </a:solidFill>
            </a:endParaRPr>
          </a:p>
          <a:p>
            <a:pPr indent="0" lvl="0" marL="0" rtl="0" algn="just">
              <a:lnSpc>
                <a:spcPct val="100000"/>
              </a:lnSpc>
              <a:spcBef>
                <a:spcPts val="0"/>
              </a:spcBef>
              <a:spcAft>
                <a:spcPts val="0"/>
              </a:spcAft>
              <a:buNone/>
            </a:pPr>
            <a:r>
              <a:rPr lang="en-GB" sz="1900">
                <a:solidFill>
                  <a:schemeClr val="dk1"/>
                </a:solidFill>
              </a:rPr>
              <a:t>Pseudo </a:t>
            </a:r>
            <a:r>
              <a:rPr lang="en-GB" sz="1900">
                <a:solidFill>
                  <a:schemeClr val="dk1"/>
                </a:solidFill>
                <a:latin typeface="Arial"/>
                <a:ea typeface="Arial"/>
                <a:cs typeface="Arial"/>
                <a:sym typeface="Arial"/>
              </a:rPr>
              <a:t>words are made clear in the booklet with a picture of an alien next to them</a:t>
            </a:r>
            <a:r>
              <a:rPr lang="en-GB" sz="1900">
                <a:solidFill>
                  <a:schemeClr val="dk1"/>
                </a:solidFill>
              </a:rPr>
              <a:t> (explaining the children calling them ‘alien’ words).</a:t>
            </a:r>
            <a:endParaRPr sz="1900">
              <a:solidFill>
                <a:schemeClr val="dk1"/>
              </a:solidFill>
            </a:endParaRPr>
          </a:p>
          <a:p>
            <a:pPr indent="0" lvl="0" marL="0" rtl="0" algn="just">
              <a:lnSpc>
                <a:spcPct val="100000"/>
              </a:lnSpc>
              <a:spcBef>
                <a:spcPts val="0"/>
              </a:spcBef>
              <a:spcAft>
                <a:spcPts val="0"/>
              </a:spcAft>
              <a:buNone/>
            </a:pPr>
            <a:r>
              <a:t/>
            </a:r>
            <a:endParaRPr sz="1900">
              <a:solidFill>
                <a:schemeClr val="dk1"/>
              </a:solidFill>
            </a:endParaRPr>
          </a:p>
          <a:p>
            <a:pPr indent="0" lvl="0" marL="0" rtl="0" algn="just">
              <a:lnSpc>
                <a:spcPct val="100000"/>
              </a:lnSpc>
              <a:spcBef>
                <a:spcPts val="0"/>
              </a:spcBef>
              <a:spcAft>
                <a:spcPts val="0"/>
              </a:spcAft>
              <a:buNone/>
            </a:pPr>
            <a:r>
              <a:rPr lang="en-GB" sz="1900">
                <a:solidFill>
                  <a:schemeClr val="dk1"/>
                </a:solidFill>
                <a:latin typeface="Arial"/>
                <a:ea typeface="Arial"/>
                <a:cs typeface="Arial"/>
                <a:sym typeface="Arial"/>
              </a:rPr>
              <a:t>Children can take as long as they need to decode a word, but </a:t>
            </a:r>
            <a:r>
              <a:rPr b="1" lang="en-GB" sz="1900">
                <a:solidFill>
                  <a:schemeClr val="dk1"/>
                </a:solidFill>
                <a:latin typeface="Arial"/>
                <a:ea typeface="Arial"/>
                <a:cs typeface="Arial"/>
                <a:sym typeface="Arial"/>
              </a:rPr>
              <a:t>we cannot help or prompt them</a:t>
            </a:r>
            <a:r>
              <a:rPr lang="en-GB" sz="1900">
                <a:solidFill>
                  <a:schemeClr val="dk1"/>
                </a:solidFill>
                <a:latin typeface="Arial"/>
                <a:ea typeface="Arial"/>
                <a:cs typeface="Arial"/>
                <a:sym typeface="Arial"/>
              </a:rPr>
              <a:t>. </a:t>
            </a:r>
            <a:endParaRPr sz="1900"/>
          </a:p>
          <a:p>
            <a:pPr indent="0" lvl="0" marL="0" rtl="0" algn="just">
              <a:lnSpc>
                <a:spcPct val="100000"/>
              </a:lnSpc>
              <a:spcBef>
                <a:spcPts val="0"/>
              </a:spcBef>
              <a:spcAft>
                <a:spcPts val="0"/>
              </a:spcAft>
              <a:buNone/>
            </a:pPr>
            <a:r>
              <a:t/>
            </a:r>
            <a:endParaRPr sz="1900"/>
          </a:p>
        </p:txBody>
      </p:sp>
      <p:sp>
        <p:nvSpPr>
          <p:cNvPr id="52" name="Google Shape;52;p3"/>
          <p:cNvSpPr txBox="1"/>
          <p:nvPr>
            <p:ph type="title"/>
          </p:nvPr>
        </p:nvSpPr>
        <p:spPr>
          <a:xfrm>
            <a:off x="-44443" y="811238"/>
            <a:ext cx="8462100" cy="944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6B0D0F"/>
              </a:buClr>
              <a:buSzPts val="2800"/>
              <a:buFont typeface="Times New Roman"/>
              <a:buNone/>
            </a:pPr>
            <a:r>
              <a:rPr b="1" lang="en-GB">
                <a:latin typeface="Arial"/>
                <a:ea typeface="Arial"/>
                <a:cs typeface="Arial"/>
                <a:sym typeface="Arial"/>
              </a:rPr>
              <a:t>The format of the test</a:t>
            </a:r>
            <a:endParaRPr b="1"/>
          </a:p>
        </p:txBody>
      </p:sp>
      <p:pic>
        <p:nvPicPr>
          <p:cNvPr id="53" name="Google Shape;53;p3"/>
          <p:cNvPicPr preferRelativeResize="0"/>
          <p:nvPr/>
        </p:nvPicPr>
        <p:blipFill>
          <a:blip r:embed="rId3">
            <a:alphaModFix/>
          </a:blip>
          <a:stretch>
            <a:fillRect/>
          </a:stretch>
        </p:blipFill>
        <p:spPr>
          <a:xfrm>
            <a:off x="6373001" y="2631375"/>
            <a:ext cx="2946436" cy="4138251"/>
          </a:xfrm>
          <a:prstGeom prst="rect">
            <a:avLst/>
          </a:prstGeom>
          <a:noFill/>
          <a:ln cap="flat" cmpd="sng" w="19050">
            <a:solidFill>
              <a:schemeClr val="dk1"/>
            </a:solidFill>
            <a:prstDash val="solid"/>
            <a:round/>
            <a:headEnd len="sm" w="sm" type="none"/>
            <a:tailEnd len="sm" w="sm" type="none"/>
          </a:ln>
        </p:spPr>
      </p:pic>
      <p:pic>
        <p:nvPicPr>
          <p:cNvPr id="54" name="Google Shape;54;p3"/>
          <p:cNvPicPr preferRelativeResize="0"/>
          <p:nvPr/>
        </p:nvPicPr>
        <p:blipFill>
          <a:blip r:embed="rId4">
            <a:alphaModFix/>
          </a:blip>
          <a:stretch>
            <a:fillRect/>
          </a:stretch>
        </p:blipFill>
        <p:spPr>
          <a:xfrm>
            <a:off x="4178631" y="1014803"/>
            <a:ext cx="2889068" cy="4138247"/>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g3cab132a165_1_2"/>
          <p:cNvSpPr txBox="1"/>
          <p:nvPr>
            <p:ph idx="1" type="body"/>
          </p:nvPr>
        </p:nvSpPr>
        <p:spPr>
          <a:xfrm>
            <a:off x="-62650" y="1556800"/>
            <a:ext cx="9144000" cy="4917600"/>
          </a:xfrm>
          <a:prstGeom prst="rect">
            <a:avLst/>
          </a:prstGeom>
        </p:spPr>
        <p:txBody>
          <a:bodyPr anchorCtr="0" anchor="t" bIns="45700" lIns="91425" spcFirstLastPara="1" rIns="91425" wrap="square" tIns="45700">
            <a:noAutofit/>
          </a:bodyPr>
          <a:lstStyle/>
          <a:p>
            <a:pPr indent="0" lvl="0" marL="0" rtl="0" algn="just">
              <a:spcBef>
                <a:spcPts val="0"/>
              </a:spcBef>
              <a:spcAft>
                <a:spcPts val="0"/>
              </a:spcAft>
              <a:buNone/>
            </a:pPr>
            <a:r>
              <a:rPr lang="en-GB" sz="1900">
                <a:solidFill>
                  <a:schemeClr val="dk1"/>
                </a:solidFill>
              </a:rPr>
              <a:t> </a:t>
            </a:r>
            <a:r>
              <a:rPr lang="en-GB" sz="1900">
                <a:solidFill>
                  <a:srgbClr val="0B0C0C"/>
                </a:solidFill>
                <a:highlight>
                  <a:srgbClr val="FFFFFF"/>
                </a:highlight>
              </a:rPr>
              <a:t>The check is not timed but we expect it will take each pupil between 4 and 9 minutes to complete. We will give each child enough time to respond to each word. If we believe a child will find it difficult to concentrate, or may experience fatigue during the check, we may use rest breaks to make it more manageable. We can give rest breaks whenever they are needed.</a:t>
            </a:r>
            <a:endParaRPr sz="1900">
              <a:solidFill>
                <a:srgbClr val="0B0C0C"/>
              </a:solidFill>
              <a:highlight>
                <a:srgbClr val="FFFFFF"/>
              </a:highlight>
            </a:endParaRPr>
          </a:p>
          <a:p>
            <a:pPr indent="0" lvl="0" marL="457200" rtl="0" algn="just">
              <a:spcBef>
                <a:spcPts val="0"/>
              </a:spcBef>
              <a:spcAft>
                <a:spcPts val="0"/>
              </a:spcAft>
              <a:buNone/>
            </a:pPr>
            <a:r>
              <a:t/>
            </a:r>
            <a:endParaRPr sz="1300">
              <a:solidFill>
                <a:srgbClr val="0B0C0C"/>
              </a:solidFill>
              <a:highlight>
                <a:srgbClr val="FFFFFF"/>
              </a:highlight>
            </a:endParaRPr>
          </a:p>
          <a:p>
            <a:pPr indent="0" lvl="0" marL="0" rtl="0" algn="just">
              <a:spcBef>
                <a:spcPts val="0"/>
              </a:spcBef>
              <a:spcAft>
                <a:spcPts val="0"/>
              </a:spcAft>
              <a:buNone/>
            </a:pPr>
            <a:r>
              <a:rPr lang="en-GB" sz="1900">
                <a:solidFill>
                  <a:schemeClr val="dk1"/>
                </a:solidFill>
              </a:rPr>
              <a:t>Filters and overlays are permitted if they are part of normal classroom practice for your child.</a:t>
            </a:r>
            <a:endParaRPr sz="1900">
              <a:solidFill>
                <a:schemeClr val="dk1"/>
              </a:solidFill>
            </a:endParaRPr>
          </a:p>
          <a:p>
            <a:pPr indent="0" lvl="0" marL="457200" rtl="0" algn="just">
              <a:spcBef>
                <a:spcPts val="0"/>
              </a:spcBef>
              <a:spcAft>
                <a:spcPts val="0"/>
              </a:spcAft>
              <a:buNone/>
            </a:pPr>
            <a:r>
              <a:t/>
            </a:r>
            <a:endParaRPr sz="1700">
              <a:solidFill>
                <a:schemeClr val="dk1"/>
              </a:solidFill>
            </a:endParaRPr>
          </a:p>
          <a:p>
            <a:pPr indent="0" lvl="0" marL="0" rtl="0" algn="just">
              <a:spcBef>
                <a:spcPts val="0"/>
              </a:spcBef>
              <a:spcAft>
                <a:spcPts val="0"/>
              </a:spcAft>
              <a:buNone/>
            </a:pPr>
            <a:r>
              <a:rPr lang="en-GB" sz="1900">
                <a:solidFill>
                  <a:srgbClr val="0B0C0C"/>
                </a:solidFill>
                <a:highlight>
                  <a:srgbClr val="FFFFFF"/>
                </a:highlight>
              </a:rPr>
              <a:t>If a pupil uses sound buttons to help them decode words as part of normal classroom practice, they may use them during the check. The pupil will receive a clean copy of the check so they can mark the sound buttons against the graphemes </a:t>
            </a:r>
            <a:r>
              <a:rPr lang="en-GB" sz="1900">
                <a:solidFill>
                  <a:srgbClr val="0B0C0C"/>
                </a:solidFill>
                <a:highlight>
                  <a:srgbClr val="FFFFFF"/>
                </a:highlight>
              </a:rPr>
              <a:t>because</a:t>
            </a:r>
            <a:r>
              <a:rPr lang="en-GB" sz="1900">
                <a:solidFill>
                  <a:srgbClr val="0B0C0C"/>
                </a:solidFill>
                <a:highlight>
                  <a:srgbClr val="FFFFFF"/>
                </a:highlight>
              </a:rPr>
              <a:t> we must not mark the graphemes for them.</a:t>
            </a:r>
            <a:endParaRPr sz="1900">
              <a:solidFill>
                <a:srgbClr val="0B0C0C"/>
              </a:solidFill>
              <a:highlight>
                <a:srgbClr val="FFFFFF"/>
              </a:highlight>
            </a:endParaRPr>
          </a:p>
          <a:p>
            <a:pPr indent="0" lvl="0" marL="457200" rtl="0" algn="just">
              <a:spcBef>
                <a:spcPts val="0"/>
              </a:spcBef>
              <a:spcAft>
                <a:spcPts val="0"/>
              </a:spcAft>
              <a:buNone/>
            </a:pPr>
            <a:r>
              <a:t/>
            </a:r>
            <a:endParaRPr sz="1500">
              <a:solidFill>
                <a:srgbClr val="0B0C0C"/>
              </a:solidFill>
              <a:highlight>
                <a:srgbClr val="FFFFFF"/>
              </a:highlight>
            </a:endParaRPr>
          </a:p>
          <a:p>
            <a:pPr indent="0" lvl="0" marL="0" rtl="0" algn="just">
              <a:spcBef>
                <a:spcPts val="0"/>
              </a:spcBef>
              <a:spcAft>
                <a:spcPts val="0"/>
              </a:spcAft>
              <a:buNone/>
            </a:pPr>
            <a:r>
              <a:rPr lang="en-GB" sz="1900">
                <a:solidFill>
                  <a:schemeClr val="dk1"/>
                </a:solidFill>
              </a:rPr>
              <a:t>The children have been taught this in class and practice it regularly.</a:t>
            </a:r>
            <a:endParaRPr sz="1900">
              <a:solidFill>
                <a:srgbClr val="000000"/>
              </a:solidFill>
            </a:endParaRPr>
          </a:p>
          <a:p>
            <a:pPr indent="0" lvl="0" marL="0" rtl="0" algn="just">
              <a:spcBef>
                <a:spcPts val="0"/>
              </a:spcBef>
              <a:spcAft>
                <a:spcPts val="0"/>
              </a:spcAft>
              <a:buNone/>
            </a:pPr>
            <a:r>
              <a:t/>
            </a:r>
            <a:endParaRPr sz="1900"/>
          </a:p>
        </p:txBody>
      </p:sp>
      <p:sp>
        <p:nvSpPr>
          <p:cNvPr id="61" name="Google Shape;61;g3cab132a165_1_2"/>
          <p:cNvSpPr txBox="1"/>
          <p:nvPr>
            <p:ph type="title"/>
          </p:nvPr>
        </p:nvSpPr>
        <p:spPr>
          <a:xfrm>
            <a:off x="7" y="878275"/>
            <a:ext cx="8462100" cy="944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GB"/>
              <a:t>Adaptation, where needed</a:t>
            </a:r>
            <a:endParaRPr b="1"/>
          </a:p>
        </p:txBody>
      </p:sp>
      <p:pic>
        <p:nvPicPr>
          <p:cNvPr id="62" name="Google Shape;62;g3cab132a165_1_2"/>
          <p:cNvPicPr preferRelativeResize="0"/>
          <p:nvPr/>
        </p:nvPicPr>
        <p:blipFill rotWithShape="1">
          <a:blip r:embed="rId3">
            <a:alphaModFix/>
          </a:blip>
          <a:srcRect b="31505" l="0" r="0" t="17769"/>
          <a:stretch/>
        </p:blipFill>
        <p:spPr>
          <a:xfrm>
            <a:off x="2841137" y="5913300"/>
            <a:ext cx="3336426" cy="944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7"/>
          <p:cNvSpPr txBox="1"/>
          <p:nvPr>
            <p:ph idx="1" type="body"/>
          </p:nvPr>
        </p:nvSpPr>
        <p:spPr>
          <a:xfrm>
            <a:off x="108550" y="2198300"/>
            <a:ext cx="8756700" cy="29436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None/>
            </a:pPr>
            <a:r>
              <a:rPr lang="en-GB" sz="1900">
                <a:solidFill>
                  <a:schemeClr val="dk1"/>
                </a:solidFill>
                <a:latin typeface="Arial"/>
                <a:ea typeface="Arial"/>
                <a:cs typeface="Arial"/>
                <a:sym typeface="Arial"/>
              </a:rPr>
              <a:t>As a school we find out the threshold pass mark on 22</a:t>
            </a:r>
            <a:r>
              <a:rPr baseline="30000" lang="en-GB" sz="1900">
                <a:solidFill>
                  <a:schemeClr val="dk1"/>
                </a:solidFill>
                <a:latin typeface="Arial"/>
                <a:ea typeface="Arial"/>
                <a:cs typeface="Arial"/>
                <a:sym typeface="Arial"/>
              </a:rPr>
              <a:t>nd</a:t>
            </a:r>
            <a:r>
              <a:rPr lang="en-GB" sz="1900">
                <a:solidFill>
                  <a:schemeClr val="dk1"/>
                </a:solidFill>
                <a:latin typeface="Arial"/>
                <a:ea typeface="Arial"/>
                <a:cs typeface="Arial"/>
                <a:sym typeface="Arial"/>
              </a:rPr>
              <a:t> June 2026. </a:t>
            </a:r>
            <a:endParaRPr sz="1900"/>
          </a:p>
          <a:p>
            <a:pPr indent="0" lvl="0" marL="0" rtl="0" algn="just">
              <a:lnSpc>
                <a:spcPct val="100000"/>
              </a:lnSpc>
              <a:spcBef>
                <a:spcPts val="0"/>
              </a:spcBef>
              <a:spcAft>
                <a:spcPts val="0"/>
              </a:spcAft>
              <a:buNone/>
            </a:pPr>
            <a:r>
              <a:t/>
            </a:r>
            <a:endParaRPr sz="19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rPr lang="en-GB" sz="1900">
                <a:solidFill>
                  <a:schemeClr val="dk1"/>
                </a:solidFill>
                <a:latin typeface="Arial"/>
                <a:ea typeface="Arial"/>
                <a:cs typeface="Arial"/>
                <a:sym typeface="Arial"/>
              </a:rPr>
              <a:t>In previous years this has been </a:t>
            </a:r>
            <a:r>
              <a:rPr b="1" lang="en-GB" sz="1900">
                <a:solidFill>
                  <a:schemeClr val="dk1"/>
                </a:solidFill>
                <a:latin typeface="Arial"/>
                <a:ea typeface="Arial"/>
                <a:cs typeface="Arial"/>
                <a:sym typeface="Arial"/>
              </a:rPr>
              <a:t>32/40,</a:t>
            </a:r>
            <a:r>
              <a:rPr lang="en-GB" sz="1900">
                <a:solidFill>
                  <a:schemeClr val="dk1"/>
                </a:solidFill>
                <a:latin typeface="Arial"/>
                <a:ea typeface="Arial"/>
                <a:cs typeface="Arial"/>
                <a:sym typeface="Arial"/>
              </a:rPr>
              <a:t> but this </a:t>
            </a:r>
            <a:r>
              <a:rPr lang="en-GB" sz="1900">
                <a:solidFill>
                  <a:schemeClr val="dk1"/>
                </a:solidFill>
              </a:rPr>
              <a:t>is subject to change</a:t>
            </a:r>
            <a:r>
              <a:rPr lang="en-GB" sz="1900">
                <a:solidFill>
                  <a:schemeClr val="dk1"/>
                </a:solidFill>
                <a:latin typeface="Arial"/>
                <a:ea typeface="Arial"/>
                <a:cs typeface="Arial"/>
                <a:sym typeface="Arial"/>
              </a:rPr>
              <a:t>. </a:t>
            </a:r>
            <a:endParaRPr sz="1900"/>
          </a:p>
          <a:p>
            <a:pPr indent="0" lvl="0" marL="0" rtl="0" algn="just">
              <a:lnSpc>
                <a:spcPct val="100000"/>
              </a:lnSpc>
              <a:spcBef>
                <a:spcPts val="0"/>
              </a:spcBef>
              <a:spcAft>
                <a:spcPts val="0"/>
              </a:spcAft>
              <a:buNone/>
            </a:pPr>
            <a:r>
              <a:t/>
            </a:r>
            <a:endParaRPr sz="19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rPr lang="en-GB" sz="1900">
                <a:solidFill>
                  <a:schemeClr val="dk1"/>
                </a:solidFill>
                <a:latin typeface="Arial"/>
                <a:ea typeface="Arial"/>
                <a:cs typeface="Arial"/>
                <a:sym typeface="Arial"/>
              </a:rPr>
              <a:t>Your child’s results will be shared with you in their end of year report. </a:t>
            </a:r>
            <a:endParaRPr sz="1900"/>
          </a:p>
          <a:p>
            <a:pPr indent="0" lvl="0" marL="0" rtl="0" algn="just">
              <a:lnSpc>
                <a:spcPct val="100000"/>
              </a:lnSpc>
              <a:spcBef>
                <a:spcPts val="0"/>
              </a:spcBef>
              <a:spcAft>
                <a:spcPts val="0"/>
              </a:spcAft>
              <a:buNone/>
            </a:pPr>
            <a:r>
              <a:t/>
            </a:r>
            <a:endParaRPr sz="19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rPr b="1" lang="en-GB" sz="1900">
                <a:solidFill>
                  <a:schemeClr val="dk1"/>
                </a:solidFill>
                <a:latin typeface="Arial"/>
                <a:ea typeface="Arial"/>
                <a:cs typeface="Arial"/>
                <a:sym typeface="Arial"/>
              </a:rPr>
              <a:t>If your child is unable to sit the screening this year for any reason, or they </a:t>
            </a:r>
            <a:r>
              <a:rPr b="1" lang="en-GB" sz="1900">
                <a:solidFill>
                  <a:schemeClr val="dk1"/>
                </a:solidFill>
              </a:rPr>
              <a:t>do not meet </a:t>
            </a:r>
            <a:r>
              <a:rPr b="1" lang="en-GB" sz="1900">
                <a:solidFill>
                  <a:schemeClr val="dk1"/>
                </a:solidFill>
              </a:rPr>
              <a:t>the</a:t>
            </a:r>
            <a:r>
              <a:rPr b="1" lang="en-GB" sz="1900">
                <a:solidFill>
                  <a:schemeClr val="dk1"/>
                </a:solidFill>
              </a:rPr>
              <a:t> threshold, they will resit the screening the following year, in Year 2. </a:t>
            </a:r>
            <a:endParaRPr sz="1900"/>
          </a:p>
        </p:txBody>
      </p:sp>
      <p:sp>
        <p:nvSpPr>
          <p:cNvPr id="68" name="Google Shape;68;p7"/>
          <p:cNvSpPr txBox="1"/>
          <p:nvPr>
            <p:ph type="title"/>
          </p:nvPr>
        </p:nvSpPr>
        <p:spPr>
          <a:xfrm>
            <a:off x="-78293" y="875350"/>
            <a:ext cx="8462100" cy="944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6B0D0F"/>
              </a:buClr>
              <a:buSzPts val="2800"/>
              <a:buFont typeface="Times New Roman"/>
              <a:buNone/>
            </a:pPr>
            <a:r>
              <a:rPr b="1" lang="en-GB">
                <a:latin typeface="Arial"/>
                <a:ea typeface="Arial"/>
                <a:cs typeface="Arial"/>
                <a:sym typeface="Arial"/>
              </a:rPr>
              <a:t>Sharing results and information with you</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8"/>
          <p:cNvSpPr txBox="1"/>
          <p:nvPr>
            <p:ph idx="2" type="body"/>
          </p:nvPr>
        </p:nvSpPr>
        <p:spPr>
          <a:xfrm>
            <a:off x="-2" y="1706950"/>
            <a:ext cx="8688000" cy="24483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None/>
            </a:pPr>
            <a:r>
              <a:rPr lang="en-GB" sz="1900">
                <a:solidFill>
                  <a:schemeClr val="dk1"/>
                </a:solidFill>
                <a:latin typeface="Arial"/>
                <a:ea typeface="Arial"/>
                <a:cs typeface="Arial"/>
                <a:sym typeface="Arial"/>
              </a:rPr>
              <a:t>Phonics homework moving forward will be tailored around preparing the children for the assessment. We will also post </a:t>
            </a:r>
            <a:r>
              <a:rPr lang="en-GB" sz="1900">
                <a:solidFill>
                  <a:schemeClr val="dk1"/>
                </a:solidFill>
              </a:rPr>
              <a:t>past paper and replicated screening content. I</a:t>
            </a:r>
            <a:r>
              <a:rPr lang="en-GB" sz="1900">
                <a:solidFill>
                  <a:schemeClr val="dk1"/>
                </a:solidFill>
              </a:rPr>
              <a:t>nteractive homework will support this offer. </a:t>
            </a:r>
            <a:endParaRPr sz="1900"/>
          </a:p>
          <a:p>
            <a:pPr indent="0" lvl="0" marL="0" rtl="0" algn="just">
              <a:lnSpc>
                <a:spcPct val="100000"/>
              </a:lnSpc>
              <a:spcBef>
                <a:spcPts val="0"/>
              </a:spcBef>
              <a:spcAft>
                <a:spcPts val="0"/>
              </a:spcAft>
              <a:buNone/>
            </a:pPr>
            <a:r>
              <a:t/>
            </a:r>
            <a:endParaRPr sz="19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rPr lang="en-GB" sz="1900">
                <a:solidFill>
                  <a:schemeClr val="dk1"/>
                </a:solidFill>
                <a:latin typeface="Arial"/>
                <a:ea typeface="Arial"/>
                <a:cs typeface="Arial"/>
                <a:sym typeface="Arial"/>
              </a:rPr>
              <a:t>We will send home a pack over Easter and the May half terms to support you. </a:t>
            </a:r>
            <a:endParaRPr sz="19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t/>
            </a:r>
            <a:endParaRPr sz="1900">
              <a:solidFill>
                <a:schemeClr val="dk1"/>
              </a:solidFill>
            </a:endParaRPr>
          </a:p>
          <a:p>
            <a:pPr indent="0" lvl="0" marL="0" rtl="0" algn="just">
              <a:lnSpc>
                <a:spcPct val="100000"/>
              </a:lnSpc>
              <a:spcBef>
                <a:spcPts val="0"/>
              </a:spcBef>
              <a:spcAft>
                <a:spcPts val="0"/>
              </a:spcAft>
              <a:buNone/>
            </a:pPr>
            <a:r>
              <a:rPr lang="en-GB" sz="1900">
                <a:solidFill>
                  <a:schemeClr val="dk1"/>
                </a:solidFill>
              </a:rPr>
              <a:t>We will continue to track and closely monitor each child’s progress towards this assessment and will share any tailored support with parents, where necessary.</a:t>
            </a:r>
            <a:endParaRPr sz="1900">
              <a:solidFill>
                <a:schemeClr val="dk1"/>
              </a:solidFill>
            </a:endParaRPr>
          </a:p>
          <a:p>
            <a:pPr indent="0" lvl="0" marL="0" rtl="0" algn="just">
              <a:lnSpc>
                <a:spcPct val="100000"/>
              </a:lnSpc>
              <a:spcBef>
                <a:spcPts val="0"/>
              </a:spcBef>
              <a:spcAft>
                <a:spcPts val="0"/>
              </a:spcAft>
              <a:buNone/>
            </a:pPr>
            <a:r>
              <a:t/>
            </a:r>
            <a:endParaRPr sz="1900">
              <a:solidFill>
                <a:schemeClr val="dk1"/>
              </a:solidFill>
            </a:endParaRPr>
          </a:p>
          <a:p>
            <a:pPr indent="0" lvl="0" marL="0" rtl="0" algn="just">
              <a:lnSpc>
                <a:spcPct val="100000"/>
              </a:lnSpc>
              <a:spcBef>
                <a:spcPts val="0"/>
              </a:spcBef>
              <a:spcAft>
                <a:spcPts val="0"/>
              </a:spcAft>
              <a:buNone/>
            </a:pPr>
            <a:r>
              <a:rPr lang="en-GB" sz="1900">
                <a:solidFill>
                  <a:schemeClr val="dk1"/>
                </a:solidFill>
                <a:latin typeface="Arial"/>
                <a:ea typeface="Arial"/>
                <a:cs typeface="Arial"/>
                <a:sym typeface="Arial"/>
              </a:rPr>
              <a:t>We will be here to answer any questions or provide any further support you feel you need. </a:t>
            </a:r>
            <a:endParaRPr sz="1900"/>
          </a:p>
          <a:p>
            <a:pPr indent="0" lvl="0" marL="0" rtl="0" algn="just">
              <a:lnSpc>
                <a:spcPct val="100000"/>
              </a:lnSpc>
              <a:spcBef>
                <a:spcPts val="0"/>
              </a:spcBef>
              <a:spcAft>
                <a:spcPts val="0"/>
              </a:spcAft>
              <a:buNone/>
            </a:pPr>
            <a:r>
              <a:t/>
            </a:r>
            <a:endParaRPr sz="19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rPr lang="en-GB" sz="1900">
                <a:solidFill>
                  <a:schemeClr val="dk1"/>
                </a:solidFill>
              </a:rPr>
              <a:t>We are moving to two </a:t>
            </a:r>
            <a:r>
              <a:rPr lang="en-GB" sz="1900">
                <a:solidFill>
                  <a:schemeClr val="dk1"/>
                </a:solidFill>
                <a:latin typeface="Arial"/>
                <a:ea typeface="Arial"/>
                <a:cs typeface="Arial"/>
                <a:sym typeface="Arial"/>
              </a:rPr>
              <a:t>phonics </a:t>
            </a:r>
            <a:r>
              <a:rPr lang="en-GB" sz="1900">
                <a:solidFill>
                  <a:schemeClr val="dk1"/>
                </a:solidFill>
              </a:rPr>
              <a:t>sessions daily </a:t>
            </a:r>
            <a:r>
              <a:rPr lang="en-GB" sz="1900">
                <a:solidFill>
                  <a:schemeClr val="dk1"/>
                </a:solidFill>
                <a:latin typeface="Arial"/>
                <a:ea typeface="Arial"/>
                <a:cs typeface="Arial"/>
                <a:sym typeface="Arial"/>
              </a:rPr>
              <a:t>to support retention and practice. This has proved to be effective in previous years.</a:t>
            </a:r>
            <a:endParaRPr sz="1900"/>
          </a:p>
        </p:txBody>
      </p:sp>
      <p:sp>
        <p:nvSpPr>
          <p:cNvPr id="74" name="Google Shape;74;p8"/>
          <p:cNvSpPr txBox="1"/>
          <p:nvPr>
            <p:ph type="title"/>
          </p:nvPr>
        </p:nvSpPr>
        <p:spPr>
          <a:xfrm>
            <a:off x="2" y="871878"/>
            <a:ext cx="8462100" cy="944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6B0D0F"/>
              </a:buClr>
              <a:buSzPts val="2800"/>
              <a:buFont typeface="Times New Roman"/>
              <a:buNone/>
            </a:pPr>
            <a:r>
              <a:rPr b="1" lang="en-GB">
                <a:latin typeface="Arial"/>
                <a:ea typeface="Arial"/>
                <a:cs typeface="Arial"/>
                <a:sym typeface="Arial"/>
              </a:rPr>
              <a:t>How will we support </a:t>
            </a:r>
            <a:r>
              <a:rPr b="1" lang="en-GB">
                <a:latin typeface="Arial"/>
                <a:ea typeface="Arial"/>
                <a:cs typeface="Arial"/>
                <a:sym typeface="Arial"/>
              </a:rPr>
              <a:t>in school</a:t>
            </a:r>
            <a:r>
              <a:rPr b="1" lang="en-GB">
                <a:latin typeface="Arial"/>
                <a:ea typeface="Arial"/>
                <a:cs typeface="Arial"/>
                <a:sym typeface="Arial"/>
              </a:rPr>
              <a:t>?</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9"/>
          <p:cNvSpPr txBox="1"/>
          <p:nvPr>
            <p:ph type="title"/>
          </p:nvPr>
        </p:nvSpPr>
        <p:spPr>
          <a:xfrm>
            <a:off x="7" y="902825"/>
            <a:ext cx="8462100" cy="944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6B0D0F"/>
              </a:buClr>
              <a:buSzPts val="2800"/>
              <a:buFont typeface="Times New Roman"/>
              <a:buNone/>
            </a:pPr>
            <a:r>
              <a:rPr b="1" lang="en-GB">
                <a:latin typeface="Arial"/>
                <a:ea typeface="Arial"/>
                <a:cs typeface="Arial"/>
                <a:sym typeface="Arial"/>
              </a:rPr>
              <a:t>How can you support </a:t>
            </a:r>
            <a:r>
              <a:rPr b="1" lang="en-GB">
                <a:latin typeface="Arial"/>
                <a:ea typeface="Arial"/>
                <a:cs typeface="Arial"/>
                <a:sym typeface="Arial"/>
              </a:rPr>
              <a:t>at home</a:t>
            </a:r>
            <a:r>
              <a:rPr b="1" lang="en-GB">
                <a:latin typeface="Arial"/>
                <a:ea typeface="Arial"/>
                <a:cs typeface="Arial"/>
                <a:sym typeface="Arial"/>
              </a:rPr>
              <a:t>?</a:t>
            </a:r>
            <a:endParaRPr b="1"/>
          </a:p>
        </p:txBody>
      </p:sp>
      <p:pic>
        <p:nvPicPr>
          <p:cNvPr id="80" name="Google Shape;80;p9"/>
          <p:cNvPicPr preferRelativeResize="0"/>
          <p:nvPr/>
        </p:nvPicPr>
        <p:blipFill>
          <a:blip r:embed="rId3">
            <a:alphaModFix/>
          </a:blip>
          <a:stretch>
            <a:fillRect/>
          </a:stretch>
        </p:blipFill>
        <p:spPr>
          <a:xfrm>
            <a:off x="131350" y="2029425"/>
            <a:ext cx="5962576" cy="1419300"/>
          </a:xfrm>
          <a:prstGeom prst="rect">
            <a:avLst/>
          </a:prstGeom>
          <a:noFill/>
          <a:ln cap="flat" cmpd="sng" w="9525">
            <a:solidFill>
              <a:schemeClr val="dk1"/>
            </a:solidFill>
            <a:prstDash val="solid"/>
            <a:round/>
            <a:headEnd len="sm" w="sm" type="none"/>
            <a:tailEnd len="sm" w="sm" type="none"/>
          </a:ln>
        </p:spPr>
      </p:pic>
      <p:pic>
        <p:nvPicPr>
          <p:cNvPr id="81" name="Google Shape;81;p9"/>
          <p:cNvPicPr preferRelativeResize="0"/>
          <p:nvPr/>
        </p:nvPicPr>
        <p:blipFill>
          <a:blip r:embed="rId4">
            <a:alphaModFix/>
          </a:blip>
          <a:stretch>
            <a:fillRect/>
          </a:stretch>
        </p:blipFill>
        <p:spPr>
          <a:xfrm>
            <a:off x="131350" y="3724587"/>
            <a:ext cx="4724400" cy="1438275"/>
          </a:xfrm>
          <a:prstGeom prst="rect">
            <a:avLst/>
          </a:prstGeom>
          <a:noFill/>
          <a:ln>
            <a:noFill/>
          </a:ln>
        </p:spPr>
      </p:pic>
      <p:pic>
        <p:nvPicPr>
          <p:cNvPr id="82" name="Google Shape;82;p9"/>
          <p:cNvPicPr preferRelativeResize="0"/>
          <p:nvPr/>
        </p:nvPicPr>
        <p:blipFill>
          <a:blip r:embed="rId5">
            <a:alphaModFix/>
          </a:blip>
          <a:stretch>
            <a:fillRect/>
          </a:stretch>
        </p:blipFill>
        <p:spPr>
          <a:xfrm>
            <a:off x="6214375" y="2188550"/>
            <a:ext cx="2810350" cy="3469568"/>
          </a:xfrm>
          <a:prstGeom prst="rect">
            <a:avLst/>
          </a:prstGeom>
          <a:noFill/>
          <a:ln cap="flat" cmpd="sng" w="9525">
            <a:solidFill>
              <a:schemeClr val="dk1"/>
            </a:solidFill>
            <a:prstDash val="solid"/>
            <a:round/>
            <a:headEnd len="sm" w="sm" type="none"/>
            <a:tailEnd len="sm" w="sm" type="none"/>
          </a:ln>
        </p:spPr>
      </p:pic>
      <p:pic>
        <p:nvPicPr>
          <p:cNvPr id="83" name="Google Shape;83;p9"/>
          <p:cNvPicPr preferRelativeResize="0"/>
          <p:nvPr/>
        </p:nvPicPr>
        <p:blipFill>
          <a:blip r:embed="rId6">
            <a:alphaModFix/>
          </a:blip>
          <a:stretch>
            <a:fillRect/>
          </a:stretch>
        </p:blipFill>
        <p:spPr>
          <a:xfrm>
            <a:off x="3788000" y="4991025"/>
            <a:ext cx="1169725" cy="1606775"/>
          </a:xfrm>
          <a:prstGeom prst="rect">
            <a:avLst/>
          </a:prstGeom>
          <a:noFill/>
          <a:ln>
            <a:noFill/>
          </a:ln>
        </p:spPr>
      </p:pic>
      <p:pic>
        <p:nvPicPr>
          <p:cNvPr id="84" name="Google Shape;84;p9"/>
          <p:cNvPicPr preferRelativeResize="0"/>
          <p:nvPr/>
        </p:nvPicPr>
        <p:blipFill>
          <a:blip r:embed="rId7">
            <a:alphaModFix/>
          </a:blip>
          <a:stretch>
            <a:fillRect/>
          </a:stretch>
        </p:blipFill>
        <p:spPr>
          <a:xfrm rot="1240590">
            <a:off x="5187425" y="5225650"/>
            <a:ext cx="1056980" cy="1493865"/>
          </a:xfrm>
          <a:prstGeom prst="rect">
            <a:avLst/>
          </a:prstGeom>
          <a:noFill/>
          <a:ln>
            <a:noFill/>
          </a:ln>
        </p:spPr>
      </p:pic>
      <p:pic>
        <p:nvPicPr>
          <p:cNvPr id="85" name="Google Shape;85;p9"/>
          <p:cNvPicPr preferRelativeResize="0"/>
          <p:nvPr/>
        </p:nvPicPr>
        <p:blipFill>
          <a:blip r:embed="rId8">
            <a:alphaModFix/>
          </a:blip>
          <a:stretch>
            <a:fillRect/>
          </a:stretch>
        </p:blipFill>
        <p:spPr>
          <a:xfrm>
            <a:off x="4591695" y="5225645"/>
            <a:ext cx="1056980" cy="14938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0"/>
          <p:cNvSpPr txBox="1"/>
          <p:nvPr>
            <p:ph type="title"/>
          </p:nvPr>
        </p:nvSpPr>
        <p:spPr>
          <a:xfrm>
            <a:off x="340977" y="2956686"/>
            <a:ext cx="8462046" cy="944628"/>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111"/>
              <a:buNone/>
            </a:pPr>
            <a:r>
              <a:rPr lang="en-GB" sz="2300">
                <a:latin typeface="Arial"/>
                <a:ea typeface="Arial"/>
                <a:cs typeface="Arial"/>
                <a:sym typeface="Arial"/>
              </a:rPr>
              <a:t>Thank you for your continued support</a:t>
            </a:r>
            <a:br>
              <a:rPr lang="en-GB" sz="2300">
                <a:latin typeface="Arial"/>
                <a:ea typeface="Arial"/>
                <a:cs typeface="Arial"/>
                <a:sym typeface="Arial"/>
              </a:rPr>
            </a:br>
            <a:endParaRPr sz="2300">
              <a:latin typeface="Arial"/>
              <a:ea typeface="Arial"/>
              <a:cs typeface="Arial"/>
              <a:sym typeface="Arial"/>
            </a:endParaRPr>
          </a:p>
          <a:p>
            <a:pPr indent="0" lvl="0" marL="0" rtl="0" algn="ctr">
              <a:lnSpc>
                <a:spcPct val="100000"/>
              </a:lnSpc>
              <a:spcBef>
                <a:spcPts val="0"/>
              </a:spcBef>
              <a:spcAft>
                <a:spcPts val="0"/>
              </a:spcAft>
              <a:buSzPts val="3111"/>
              <a:buNone/>
            </a:pPr>
            <a:r>
              <a:rPr lang="en-GB" sz="2300">
                <a:latin typeface="Arial"/>
                <a:ea typeface="Arial"/>
                <a:cs typeface="Arial"/>
                <a:sym typeface="Arial"/>
              </a:rPr>
              <a:t>Any questions?</a:t>
            </a:r>
            <a:endParaRPr sz="23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2014-12-04T14:24:30Z</dcterms:created>
  <dc:creator>Any Authorised User</dc:creator>
</cp:coreProperties>
</file>